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315" r:id="rId5"/>
    <p:sldId id="367" r:id="rId6"/>
    <p:sldId id="316" r:id="rId7"/>
    <p:sldId id="320" r:id="rId8"/>
    <p:sldId id="354" r:id="rId9"/>
    <p:sldId id="355" r:id="rId10"/>
    <p:sldId id="358" r:id="rId11"/>
    <p:sldId id="329" r:id="rId12"/>
    <p:sldId id="381" r:id="rId13"/>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CC"/>
    <a:srgbClr val="CC0000"/>
    <a:srgbClr val="FF3300"/>
    <a:srgbClr val="EAEAEA"/>
    <a:srgbClr val="CCECFF"/>
    <a:srgbClr val="FFFF99"/>
    <a:srgbClr val="D60093"/>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1" d="2"/>
          <a:sy n="1" d="2"/>
        </p:scale>
        <p:origin x="-1080" y="-498"/>
      </p:cViewPr>
      <p:guideLst>
        <p:guide orient="horz" pos="2160"/>
        <p:guide pos="29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65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sz="1200" dirty="0">
                <a:latin typeface="Arial" panose="020B0604020202020204" pitchFamily="34" charset="0"/>
              </a:rPr>
            </a:fld>
            <a:endParaRPr 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latin typeface="Arial" panose="020B0604020202020204" pitchFamily="34" charset="0"/>
              </a:rPr>
            </a:fld>
            <a:endParaRPr lang="en-US" sz="1200" dirty="0">
              <a:latin typeface="Arial" panose="020B0604020202020204" pitchFamily="34" charset="0"/>
            </a:endParaRPr>
          </a:p>
        </p:txBody>
      </p:sp>
      <p:sp>
        <p:nvSpPr>
          <p:cNvPr id="28675" name="Rectangle 2"/>
          <p:cNvSpPr>
            <a:spLocks noRot="1" noTextEdit="1"/>
          </p:cNvSpPr>
          <p:nvPr>
            <p:ph type="sldImg"/>
          </p:nvPr>
        </p:nvSpPr>
        <p:spPr/>
      </p:sp>
      <p:sp>
        <p:nvSpPr>
          <p:cNvPr id="28676" name="Rectangle 3"/>
          <p:cNvSpPr>
            <a:spLocks noGrp="1"/>
          </p:cNvSpPr>
          <p:nvPr>
            <p:ph type="body" idx="1"/>
          </p:nvPr>
        </p:nvSpPr>
        <p:spPr/>
        <p:txBody>
          <a:bodyPr wrap="square" lIns="91440" tIns="45720" rIns="91440" bIns="45720" anchor="t" anchorCtr="0"/>
          <a:p>
            <a:pPr lvl="0" eaLnBrk="1" hangingPunct="1"/>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3"/>
          <p:cNvSpPr/>
          <p:nvPr/>
        </p:nvSpPr>
        <p:spPr>
          <a:xfrm>
            <a:off x="76200" y="0"/>
            <a:ext cx="3276600" cy="6629400"/>
          </a:xfrm>
          <a:prstGeom prst="rect">
            <a:avLst/>
          </a:prstGeom>
          <a:solidFill>
            <a:schemeClr val="accent1"/>
          </a:solidFill>
          <a:ln w="9525" cap="flat" cmpd="sng">
            <a:solidFill>
              <a:srgbClr val="00FF00"/>
            </a:solidFill>
            <a:prstDash val="solid"/>
            <a:miter/>
            <a:headEnd type="none" w="med" len="med"/>
            <a:tailEnd type="none" w="med" len="med"/>
          </a:ln>
        </p:spPr>
        <p:txBody>
          <a:bodyPr wrap="none" anchor="ctr" anchorCtr="0"/>
          <a:p>
            <a:pPr algn="ctr"/>
            <a:endParaRPr dirty="0">
              <a:solidFill>
                <a:srgbClr val="3F641E"/>
              </a:solidFill>
              <a:latin typeface="Arial" panose="020B0604020202020204" pitchFamily="34" charset="0"/>
              <a:ea typeface="Arial" panose="020B0604020202020204" pitchFamily="34" charset="0"/>
            </a:endParaRPr>
          </a:p>
        </p:txBody>
      </p:sp>
      <p:pic>
        <p:nvPicPr>
          <p:cNvPr id="4099" name="Picture 45" descr="original_pencil_w"/>
          <p:cNvPicPr>
            <a:picLocks noChangeAspect="1"/>
          </p:cNvPicPr>
          <p:nvPr/>
        </p:nvPicPr>
        <p:blipFill>
          <a:blip r:embed="rId1"/>
          <a:stretch>
            <a:fillRect/>
          </a:stretch>
        </p:blipFill>
        <p:spPr>
          <a:xfrm>
            <a:off x="533400" y="4171950"/>
            <a:ext cx="2362200" cy="1771650"/>
          </a:xfrm>
          <a:prstGeom prst="rect">
            <a:avLst/>
          </a:prstGeom>
          <a:noFill/>
          <a:ln w="9525">
            <a:noFill/>
          </a:ln>
        </p:spPr>
      </p:pic>
      <p:sp>
        <p:nvSpPr>
          <p:cNvPr id="4100" name="WordArt 12"/>
          <p:cNvSpPr>
            <a:spLocks noTextEdit="1"/>
          </p:cNvSpPr>
          <p:nvPr/>
        </p:nvSpPr>
        <p:spPr>
          <a:xfrm>
            <a:off x="3581400" y="76200"/>
            <a:ext cx="5486400" cy="4495800"/>
          </a:xfrm>
          <a:prstGeom prst="rect">
            <a:avLst/>
          </a:prstGeom>
        </p:spPr>
        <p:txBody>
          <a:bodyPr wrap="none" fromWordArt="1">
            <a:prstTxWarp prst="textPlain">
              <a:avLst>
                <a:gd name="adj" fmla="val 50000"/>
              </a:avLst>
            </a:prstTxWarp>
            <a:normAutofit/>
          </a:bodyPr>
          <a:p>
            <a:pPr algn="ctr"/>
            <a:r>
              <a:rPr lang="en-US" sz="3600">
                <a:solidFill>
                  <a:srgbClr val="FF66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PHONG CÁCH </a:t>
            </a:r>
            <a:endParaRPr lang="en-US" sz="3600">
              <a:solidFill>
                <a:srgbClr val="FF66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a:p>
            <a:pPr algn="ctr"/>
            <a:r>
              <a:rPr lang="en-US" sz="3600">
                <a:solidFill>
                  <a:srgbClr val="FF66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NGÔN NGỮ SINH HOẠT</a:t>
            </a:r>
            <a:endParaRPr lang="en-US" sz="3600">
              <a:solidFill>
                <a:srgbClr val="FF66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85800" y="304800"/>
            <a:ext cx="8206740" cy="6167120"/>
          </a:xfrm>
        </p:spPr>
        <p:txBody>
          <a:bodyPr/>
          <a:p>
            <a:pPr marL="0" indent="0">
              <a:buNone/>
            </a:pPr>
            <a:r>
              <a:rPr lang="en-US" sz="2600">
                <a:latin typeface="Times New Roman" panose="02020603050405020304" pitchFamily="18" charset="0"/>
                <a:cs typeface="Times New Roman" panose="02020603050405020304" pitchFamily="18" charset="0"/>
              </a:rPr>
              <a:t>Những từ ngữ, kiểu câu, kiểu diễn đạt nào thể hiện tính cụ thể, tính cảm xúc, tính cá thể của phong cách ngôn ngữ sinh hoạt? </a:t>
            </a:r>
            <a:endParaRPr lang="en-US" sz="2600">
              <a:latin typeface="Times New Roman" panose="02020603050405020304" pitchFamily="18" charset="0"/>
              <a:cs typeface="Times New Roman" panose="02020603050405020304" pitchFamily="18" charset="0"/>
            </a:endParaRPr>
          </a:p>
          <a:p>
            <a:pPr marL="0" indent="0">
              <a:buNone/>
            </a:pPr>
            <a:r>
              <a:rPr lang="en-US" sz="2600">
                <a:latin typeface="Times New Roman" panose="02020603050405020304" pitchFamily="18" charset="0"/>
                <a:cs typeface="Times New Roman" panose="02020603050405020304" pitchFamily="18" charset="0"/>
              </a:rPr>
              <a:t>Hướng dẫn trả lời:</a:t>
            </a:r>
            <a:endParaRPr lang="en-US" sz="2600">
              <a:latin typeface="Times New Roman" panose="02020603050405020304" pitchFamily="18" charset="0"/>
              <a:cs typeface="Times New Roman" panose="02020603050405020304" pitchFamily="18" charset="0"/>
            </a:endParaRPr>
          </a:p>
          <a:p>
            <a:pPr marL="0" indent="0">
              <a:buNone/>
            </a:pPr>
            <a:r>
              <a:rPr lang="en-US" sz="2600">
                <a:latin typeface="Times New Roman" panose="02020603050405020304" pitchFamily="18" charset="0"/>
                <a:cs typeface="Times New Roman" panose="02020603050405020304" pitchFamily="18" charset="0"/>
              </a:rPr>
              <a:t>-Tính cụ thể: “Nghĩ gì đấy Th. ơi”, “Nghĩ gì mà...” ( phân thân đối thoại); thời gian: đêm khuya; không gian: rừng núi.</a:t>
            </a:r>
            <a:endParaRPr lang="en-US" sz="2600">
              <a:latin typeface="Times New Roman" panose="02020603050405020304" pitchFamily="18" charset="0"/>
              <a:cs typeface="Times New Roman" panose="02020603050405020304" pitchFamily="18" charset="0"/>
            </a:endParaRPr>
          </a:p>
          <a:p>
            <a:pPr marL="0" indent="0">
              <a:buNone/>
            </a:pPr>
            <a:r>
              <a:rPr lang="en-US" sz="2600">
                <a:latin typeface="Times New Roman" panose="02020603050405020304" pitchFamily="18" charset="0"/>
                <a:cs typeface="Times New Roman" panose="02020603050405020304" pitchFamily="18" charset="0"/>
              </a:rPr>
              <a:t>-Tính cảm xúc: thể hiện ở giọng điệu thân mật, những câu nghi vấn, cảm thán (“ Nghĩ gì đấy Th. ơi”, “Đáng trách quá Th. ơi!”), những từ ngữ </a:t>
            </a:r>
            <a:r>
              <a:rPr lang="en-US" sz="2600" i="1">
                <a:latin typeface="Times New Roman" panose="02020603050405020304" pitchFamily="18" charset="0"/>
                <a:cs typeface="Times New Roman" panose="02020603050405020304" pitchFamily="18" charset="0"/>
              </a:rPr>
              <a:t>viễn cảnh, cận cảnh, cảnh chia li, cảnh đau buồn</a:t>
            </a:r>
            <a:r>
              <a:rPr lang="en-US" sz="2600">
                <a:latin typeface="Times New Roman" panose="02020603050405020304" pitchFamily="18" charset="0"/>
                <a:cs typeface="Times New Roman" panose="02020603050405020304" pitchFamily="18" charset="0"/>
              </a:rPr>
              <a:t> được viết theo dòng tâm tư.</a:t>
            </a:r>
            <a:endParaRPr lang="en-US" sz="2600">
              <a:latin typeface="Times New Roman" panose="02020603050405020304" pitchFamily="18" charset="0"/>
              <a:cs typeface="Times New Roman" panose="02020603050405020304" pitchFamily="18" charset="0"/>
            </a:endParaRPr>
          </a:p>
          <a:p>
            <a:pPr marL="0" indent="0">
              <a:buNone/>
            </a:pPr>
            <a:r>
              <a:rPr lang="en-US" sz="2600">
                <a:latin typeface="Times New Roman" panose="02020603050405020304" pitchFamily="18" charset="0"/>
                <a:cs typeface="Times New Roman" panose="02020603050405020304" pitchFamily="18" charset="0"/>
              </a:rPr>
              <a:t>-Tính cá thể: nét cá thể trong ngôn ngữ của nhật kí là ngôn ngữ của một người giàu cảm xúc, có đời sống nội tâm phong phú (“...nằm thao thức không ngủ được”, “Nghĩ gì đấy Th ơi?”, “Th. thấy...”, “ Đáng trách quá Th. ơi!”, Th. có nghe...?”).</a:t>
            </a:r>
            <a:endParaRPr lang="en-US" sz="26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p:nvPr/>
        </p:nvSpPr>
        <p:spPr>
          <a:xfrm>
            <a:off x="304800" y="0"/>
            <a:ext cx="6019800" cy="2522855"/>
          </a:xfrm>
          <a:prstGeom prst="rect">
            <a:avLst/>
          </a:prstGeom>
          <a:noFill/>
          <a:ln w="9525">
            <a:noFill/>
          </a:ln>
        </p:spPr>
        <p:txBody>
          <a:bodyPr>
            <a:spAutoFit/>
          </a:bodyPr>
          <a:p>
            <a:r>
              <a:rPr sz="3000" b="1" dirty="0">
                <a:solidFill>
                  <a:srgbClr val="1D0CF8"/>
                </a:solidFill>
                <a:cs typeface="Times New Roman" panose="02020603050405020304" pitchFamily="18" charset="0"/>
              </a:rPr>
              <a:t>I.</a:t>
            </a:r>
            <a:r>
              <a:rPr lang="en-US" sz="3000" b="1" dirty="0">
                <a:solidFill>
                  <a:srgbClr val="1D0CF8"/>
                </a:solidFill>
                <a:cs typeface="Times New Roman" panose="02020603050405020304" pitchFamily="18" charset="0"/>
              </a:rPr>
              <a:t> </a:t>
            </a:r>
            <a:r>
              <a:rPr sz="3000" b="1" dirty="0">
                <a:solidFill>
                  <a:srgbClr val="1D0CF8"/>
                </a:solidFill>
                <a:cs typeface="Times New Roman" panose="02020603050405020304" pitchFamily="18" charset="0"/>
              </a:rPr>
              <a:t>NGÔN NGỮ SINH HOẠT</a:t>
            </a:r>
            <a:br>
              <a:rPr sz="3000" b="1" dirty="0">
                <a:solidFill>
                  <a:schemeClr val="tx2"/>
                </a:solidFill>
                <a:latin typeface="Arial" panose="020B0604020202020204" pitchFamily="34" charset="0"/>
              </a:rPr>
            </a:br>
            <a:br>
              <a:rPr sz="3200" b="1" dirty="0">
                <a:solidFill>
                  <a:schemeClr val="tx2"/>
                </a:solidFill>
                <a:latin typeface="Arial" panose="020B0604020202020204" pitchFamily="34" charset="0"/>
              </a:rPr>
            </a:br>
            <a:br>
              <a:rPr sz="3200" b="1" dirty="0">
                <a:solidFill>
                  <a:schemeClr val="tx2"/>
                </a:solidFill>
                <a:latin typeface="Arial" panose="020B0604020202020204" pitchFamily="34" charset="0"/>
              </a:rPr>
            </a:br>
            <a:br>
              <a:rPr sz="3200" b="1" dirty="0">
                <a:solidFill>
                  <a:schemeClr val="tx2"/>
                </a:solidFill>
                <a:latin typeface="Arial" panose="020B0604020202020204" pitchFamily="34" charset="0"/>
              </a:rPr>
            </a:br>
            <a:endParaRPr sz="3200" b="1" dirty="0">
              <a:solidFill>
                <a:schemeClr val="tx2"/>
              </a:solidFill>
              <a:latin typeface="Arial" panose="020B0604020202020204" pitchFamily="34" charset="0"/>
            </a:endParaRPr>
          </a:p>
        </p:txBody>
      </p:sp>
      <p:sp>
        <p:nvSpPr>
          <p:cNvPr id="57347" name="Rectangle 3"/>
          <p:cNvSpPr/>
          <p:nvPr/>
        </p:nvSpPr>
        <p:spPr>
          <a:xfrm>
            <a:off x="381000" y="381000"/>
            <a:ext cx="6511290" cy="583565"/>
          </a:xfrm>
          <a:prstGeom prst="rect">
            <a:avLst/>
          </a:prstGeom>
          <a:noFill/>
          <a:ln w="9525">
            <a:noFill/>
          </a:ln>
        </p:spPr>
        <p:txBody>
          <a:bodyPr wrap="square">
            <a:spAutoFit/>
          </a:bodyPr>
          <a:p>
            <a:r>
              <a:rPr sz="3200" b="1" dirty="0">
                <a:solidFill>
                  <a:srgbClr val="CC0000"/>
                </a:solidFill>
                <a:cs typeface="Times New Roman" panose="02020603050405020304" pitchFamily="18" charset="0"/>
              </a:rPr>
              <a:t>1.Khái niệm ngôn ngữ sinh hoạt</a:t>
            </a:r>
            <a:endParaRPr sz="3200" b="1" dirty="0">
              <a:solidFill>
                <a:srgbClr val="CC0000"/>
              </a:solidFill>
              <a:cs typeface="Times New Roman" panose="02020603050405020304" pitchFamily="18" charset="0"/>
            </a:endParaRPr>
          </a:p>
        </p:txBody>
      </p:sp>
      <p:sp>
        <p:nvSpPr>
          <p:cNvPr id="57348" name="Rectangle 4"/>
          <p:cNvSpPr/>
          <p:nvPr/>
        </p:nvSpPr>
        <p:spPr>
          <a:xfrm>
            <a:off x="533083" y="785813"/>
            <a:ext cx="2761615" cy="521970"/>
          </a:xfrm>
          <a:prstGeom prst="rect">
            <a:avLst/>
          </a:prstGeom>
          <a:noFill/>
          <a:ln w="9525">
            <a:noFill/>
          </a:ln>
        </p:spPr>
        <p:txBody>
          <a:bodyPr wrap="none">
            <a:spAutoFit/>
          </a:bodyPr>
          <a:p>
            <a:r>
              <a:rPr lang="en-US" sz="2800" b="1" dirty="0">
                <a:solidFill>
                  <a:schemeClr val="tx2"/>
                </a:solidFill>
                <a:latin typeface="Times New Roman" panose="02020603050405020304" pitchFamily="18" charset="0"/>
              </a:rPr>
              <a:t>* </a:t>
            </a:r>
            <a:r>
              <a:rPr sz="2800" b="1" dirty="0">
                <a:solidFill>
                  <a:schemeClr val="tx2"/>
                </a:solidFill>
                <a:latin typeface="Times New Roman" panose="02020603050405020304" pitchFamily="18" charset="0"/>
              </a:rPr>
              <a:t>Tìm hiểu ví dụ </a:t>
            </a:r>
            <a:endParaRPr sz="2800" b="1" dirty="0">
              <a:solidFill>
                <a:schemeClr val="tx2"/>
              </a:solidFill>
              <a:latin typeface="Times New Roman" panose="02020603050405020304" pitchFamily="18" charset="0"/>
            </a:endParaRPr>
          </a:p>
        </p:txBody>
      </p:sp>
      <p:sp>
        <p:nvSpPr>
          <p:cNvPr id="5125" name="Text Box 5"/>
          <p:cNvSpPr txBox="1"/>
          <p:nvPr/>
        </p:nvSpPr>
        <p:spPr>
          <a:xfrm>
            <a:off x="304800" y="2209800"/>
            <a:ext cx="8458200" cy="396875"/>
          </a:xfrm>
          <a:prstGeom prst="rect">
            <a:avLst/>
          </a:prstGeom>
          <a:noFill/>
          <a:ln w="9525">
            <a:noFill/>
          </a:ln>
        </p:spPr>
        <p:txBody>
          <a:bodyPr>
            <a:spAutoFit/>
          </a:bodyPr>
          <a:p>
            <a:pPr eaLnBrk="0" hangingPunct="0"/>
            <a:endParaRPr sz="2000" dirty="0">
              <a:latin typeface="Comic Sans MS" panose="030F0702030302020204" pitchFamily="66" charset="0"/>
            </a:endParaRPr>
          </a:p>
        </p:txBody>
      </p:sp>
      <p:sp>
        <p:nvSpPr>
          <p:cNvPr id="57350" name="Rectangle 6"/>
          <p:cNvSpPr/>
          <p:nvPr/>
        </p:nvSpPr>
        <p:spPr>
          <a:xfrm>
            <a:off x="381000" y="1219200"/>
            <a:ext cx="8763000" cy="6092825"/>
          </a:xfrm>
          <a:prstGeom prst="rect">
            <a:avLst/>
          </a:prstGeom>
          <a:noFill/>
          <a:ln w="9525">
            <a:noFill/>
          </a:ln>
        </p:spPr>
        <p:txBody>
          <a:bodyPr wrap="square">
            <a:spAutoFit/>
          </a:bodyPr>
          <a:p>
            <a:r>
              <a:rPr sz="2600" dirty="0">
                <a:solidFill>
                  <a:srgbClr val="6600FF"/>
                </a:solidFill>
                <a:cs typeface="Times New Roman" panose="02020603050405020304" pitchFamily="18" charset="0"/>
              </a:rPr>
              <a:t>(Buổi trưa tại khu tập thể X, hai bạn Lan và Hùng gọi bạn Hương đi học.)</a:t>
            </a:r>
            <a:endParaRPr sz="2600" dirty="0">
              <a:solidFill>
                <a:srgbClr val="6600FF"/>
              </a:solidFill>
              <a:cs typeface="Times New Roman" panose="02020603050405020304" pitchFamily="18" charset="0"/>
            </a:endParaRPr>
          </a:p>
          <a:p>
            <a:r>
              <a:rPr sz="2600" dirty="0">
                <a:cs typeface="Times New Roman" panose="02020603050405020304" pitchFamily="18" charset="0"/>
              </a:rPr>
              <a:t>-</a:t>
            </a:r>
            <a:r>
              <a:rPr sz="2600" i="1" dirty="0">
                <a:cs typeface="Times New Roman" panose="02020603050405020304" pitchFamily="18" charset="0"/>
              </a:rPr>
              <a:t> Hương ơi !Đi học đi!</a:t>
            </a:r>
            <a:endParaRPr sz="2600" i="1" dirty="0">
              <a:cs typeface="Times New Roman" panose="02020603050405020304" pitchFamily="18" charset="0"/>
            </a:endParaRPr>
          </a:p>
          <a:p>
            <a:r>
              <a:rPr sz="2600" dirty="0">
                <a:solidFill>
                  <a:srgbClr val="0000CC"/>
                </a:solidFill>
                <a:cs typeface="Times New Roman" panose="02020603050405020304" pitchFamily="18" charset="0"/>
              </a:rPr>
              <a:t>(Im lặng)</a:t>
            </a:r>
            <a:endParaRPr sz="2600" dirty="0">
              <a:solidFill>
                <a:srgbClr val="0000CC"/>
              </a:solidFill>
              <a:cs typeface="Times New Roman" panose="02020603050405020304" pitchFamily="18" charset="0"/>
            </a:endParaRPr>
          </a:p>
          <a:p>
            <a:r>
              <a:rPr sz="2600" dirty="0">
                <a:cs typeface="Times New Roman" panose="02020603050405020304" pitchFamily="18" charset="0"/>
              </a:rPr>
              <a:t>-</a:t>
            </a:r>
            <a:r>
              <a:rPr sz="2600" i="1" dirty="0">
                <a:cs typeface="Times New Roman" panose="02020603050405020304" pitchFamily="18" charset="0"/>
              </a:rPr>
              <a:t> Hương ơi ! Đi học đi!</a:t>
            </a:r>
            <a:r>
              <a:rPr sz="2600" dirty="0">
                <a:cs typeface="Times New Roman" panose="02020603050405020304" pitchFamily="18" charset="0"/>
              </a:rPr>
              <a:t> </a:t>
            </a:r>
            <a:r>
              <a:rPr sz="2600" dirty="0">
                <a:solidFill>
                  <a:srgbClr val="6600FF"/>
                </a:solidFill>
                <a:cs typeface="Times New Roman" panose="02020603050405020304" pitchFamily="18" charset="0"/>
              </a:rPr>
              <a:t>(Lan và Hùng gào lên)</a:t>
            </a:r>
            <a:endParaRPr sz="2600" dirty="0">
              <a:solidFill>
                <a:srgbClr val="6600FF"/>
              </a:solidFill>
              <a:cs typeface="Times New Roman" panose="02020603050405020304" pitchFamily="18" charset="0"/>
            </a:endParaRPr>
          </a:p>
          <a:p>
            <a:r>
              <a:rPr sz="2600" dirty="0">
                <a:cs typeface="Times New Roman" panose="02020603050405020304" pitchFamily="18" charset="0"/>
              </a:rPr>
              <a:t>-</a:t>
            </a:r>
            <a:r>
              <a:rPr sz="2600" i="1" dirty="0">
                <a:cs typeface="Times New Roman" panose="02020603050405020304" pitchFamily="18" charset="0"/>
              </a:rPr>
              <a:t> Gì mà ầm ầm lên thế chúng mày! Không cho ai ngủ ngáy nữa à</a:t>
            </a:r>
            <a:r>
              <a:rPr sz="2600" dirty="0">
                <a:cs typeface="Times New Roman" panose="02020603050405020304" pitchFamily="18" charset="0"/>
              </a:rPr>
              <a:t>! </a:t>
            </a:r>
            <a:r>
              <a:rPr sz="2600" dirty="0">
                <a:solidFill>
                  <a:srgbClr val="6600FF"/>
                </a:solidFill>
                <a:cs typeface="Times New Roman" panose="02020603050405020304" pitchFamily="18" charset="0"/>
              </a:rPr>
              <a:t>(tiếng một người đàn ông nói to)</a:t>
            </a:r>
            <a:endParaRPr sz="2600" dirty="0">
              <a:solidFill>
                <a:srgbClr val="6600FF"/>
              </a:solidFill>
              <a:cs typeface="Times New Roman" panose="02020603050405020304" pitchFamily="18" charset="0"/>
            </a:endParaRPr>
          </a:p>
          <a:p>
            <a:r>
              <a:rPr sz="2600" dirty="0">
                <a:cs typeface="Times New Roman" panose="02020603050405020304" pitchFamily="18" charset="0"/>
              </a:rPr>
              <a:t>- </a:t>
            </a:r>
            <a:r>
              <a:rPr sz="2600" i="1" dirty="0">
                <a:cs typeface="Times New Roman" panose="02020603050405020304" pitchFamily="18" charset="0"/>
              </a:rPr>
              <a:t>Các cháu ơi, khẽ chứ! Để cho các bác ngủ trưa với!...Nhanh lên con, Hương! </a:t>
            </a:r>
            <a:r>
              <a:rPr sz="2600" dirty="0">
                <a:solidFill>
                  <a:srgbClr val="6600FF"/>
                </a:solidFill>
                <a:cs typeface="Times New Roman" panose="02020603050405020304" pitchFamily="18" charset="0"/>
              </a:rPr>
              <a:t>(tiếng mẹ của Hương nhẹ nhàng ôn tồn)</a:t>
            </a:r>
            <a:endParaRPr sz="2600" dirty="0">
              <a:solidFill>
                <a:srgbClr val="6600FF"/>
              </a:solidFill>
              <a:cs typeface="Times New Roman" panose="02020603050405020304" pitchFamily="18" charset="0"/>
            </a:endParaRPr>
          </a:p>
          <a:p>
            <a:r>
              <a:rPr sz="2600" dirty="0">
                <a:cs typeface="Times New Roman" panose="02020603050405020304" pitchFamily="18" charset="0"/>
              </a:rPr>
              <a:t>-  </a:t>
            </a:r>
            <a:r>
              <a:rPr sz="2600" i="1" dirty="0">
                <a:cs typeface="Times New Roman" panose="02020603050405020304" pitchFamily="18" charset="0"/>
              </a:rPr>
              <a:t>Đây rồi , ra đây rồi! </a:t>
            </a:r>
            <a:r>
              <a:rPr sz="2600" dirty="0">
                <a:solidFill>
                  <a:srgbClr val="6600FF"/>
                </a:solidFill>
                <a:cs typeface="Times New Roman" panose="02020603050405020304" pitchFamily="18" charset="0"/>
              </a:rPr>
              <a:t>(tiếng Hương nhỏ nhẹ)</a:t>
            </a:r>
            <a:endParaRPr sz="2600" dirty="0">
              <a:solidFill>
                <a:srgbClr val="6600FF"/>
              </a:solidFill>
              <a:cs typeface="Times New Roman" panose="02020603050405020304" pitchFamily="18" charset="0"/>
            </a:endParaRPr>
          </a:p>
          <a:p>
            <a:r>
              <a:rPr sz="2600" dirty="0">
                <a:cs typeface="Times New Roman" panose="02020603050405020304" pitchFamily="18" charset="0"/>
              </a:rPr>
              <a:t>-</a:t>
            </a:r>
            <a:r>
              <a:rPr sz="2600" i="1" dirty="0">
                <a:cs typeface="Times New Roman" panose="02020603050405020304" pitchFamily="18" charset="0"/>
              </a:rPr>
              <a:t> Gớm, chậm như rùa ấy! Cô phê bình chết thôi!</a:t>
            </a:r>
            <a:r>
              <a:rPr sz="2600" dirty="0">
                <a:cs typeface="Times New Roman" panose="02020603050405020304" pitchFamily="18" charset="0"/>
              </a:rPr>
              <a:t> </a:t>
            </a:r>
            <a:r>
              <a:rPr sz="2600" dirty="0">
                <a:solidFill>
                  <a:srgbClr val="6600FF"/>
                </a:solidFill>
                <a:cs typeface="Times New Roman" panose="02020603050405020304" pitchFamily="18" charset="0"/>
              </a:rPr>
              <a:t>(tiếng Lan càu nhàu)</a:t>
            </a:r>
            <a:endParaRPr sz="2600" dirty="0">
              <a:solidFill>
                <a:srgbClr val="6600FF"/>
              </a:solidFill>
              <a:cs typeface="Times New Roman" panose="02020603050405020304" pitchFamily="18" charset="0"/>
            </a:endParaRPr>
          </a:p>
          <a:p>
            <a:pPr>
              <a:buChar char="-"/>
            </a:pPr>
            <a:r>
              <a:rPr lang="en-US" sz="2600" dirty="0">
                <a:cs typeface="Times New Roman" panose="02020603050405020304" pitchFamily="18" charset="0"/>
              </a:rPr>
              <a:t> </a:t>
            </a:r>
            <a:r>
              <a:rPr sz="2600" i="1" dirty="0">
                <a:cs typeface="Times New Roman" panose="02020603050405020304" pitchFamily="18" charset="0"/>
              </a:rPr>
              <a:t>Hôm nào cũng chậm. Lạch bà lạch bạch như vịt bầu!.</a:t>
            </a:r>
            <a:r>
              <a:rPr sz="2600" dirty="0">
                <a:cs typeface="Times New Roman" panose="02020603050405020304" pitchFamily="18" charset="0"/>
              </a:rPr>
              <a:t>..</a:t>
            </a:r>
            <a:r>
              <a:rPr sz="2600" dirty="0">
                <a:solidFill>
                  <a:srgbClr val="6600FF"/>
                </a:solidFill>
                <a:cs typeface="Times New Roman" panose="02020603050405020304" pitchFamily="18" charset="0"/>
              </a:rPr>
              <a:t>(tiếng Hùng tiếp lời)</a:t>
            </a:r>
            <a:endParaRPr sz="2600" dirty="0">
              <a:solidFill>
                <a:srgbClr val="6600FF"/>
              </a:solidFill>
              <a:cs typeface="Times New Roman" panose="02020603050405020304" pitchFamily="18" charset="0"/>
            </a:endParaRPr>
          </a:p>
          <a:p>
            <a:pPr>
              <a:buChar char="-"/>
            </a:pPr>
            <a:endParaRPr sz="2600" dirty="0">
              <a:solidFill>
                <a:srgbClr val="6600FF"/>
              </a:solidFill>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7346">
                                            <p:txEl>
                                              <p:charRg st="0" end="26"/>
                                            </p:txEl>
                                          </p:spTgt>
                                        </p:tgtEl>
                                        <p:attrNameLst>
                                          <p:attrName>style.visibility</p:attrName>
                                        </p:attrNameLst>
                                      </p:cBhvr>
                                      <p:to>
                                        <p:strVal val="visible"/>
                                      </p:to>
                                    </p:set>
                                    <p:animEffect transition="in" filter="checkerboard(across)">
                                      <p:cBhvr>
                                        <p:cTn id="7" dur="500"/>
                                        <p:tgtEl>
                                          <p:spTgt spid="57346">
                                            <p:txEl>
                                              <p:charRg st="0" end="26"/>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7347">
                                            <p:txEl>
                                              <p:charRg st="0" end="32"/>
                                            </p:txEl>
                                          </p:spTgt>
                                        </p:tgtEl>
                                        <p:attrNameLst>
                                          <p:attrName>style.visibility</p:attrName>
                                        </p:attrNameLst>
                                      </p:cBhvr>
                                      <p:to>
                                        <p:strVal val="visible"/>
                                      </p:to>
                                    </p:set>
                                    <p:animEffect transition="in" filter="box(in)">
                                      <p:cBhvr>
                                        <p:cTn id="12" dur="500"/>
                                        <p:tgtEl>
                                          <p:spTgt spid="57347">
                                            <p:txEl>
                                              <p:charRg st="0" end="3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7348">
                                            <p:txEl>
                                              <p:charRg st="0" end="21"/>
                                            </p:txEl>
                                          </p:spTgt>
                                        </p:tgtEl>
                                        <p:attrNameLst>
                                          <p:attrName>style.visibility</p:attrName>
                                        </p:attrNameLst>
                                      </p:cBhvr>
                                      <p:to>
                                        <p:strVal val="visible"/>
                                      </p:to>
                                    </p:set>
                                    <p:animEffect transition="in" filter="blinds(horizontal)">
                                      <p:cBhvr>
                                        <p:cTn id="17" dur="500"/>
                                        <p:tgtEl>
                                          <p:spTgt spid="57348">
                                            <p:txEl>
                                              <p:charRg st="0" end="2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7350">
                                            <p:txEl>
                                              <p:charRg st="0" end="73"/>
                                            </p:txEl>
                                          </p:spTgt>
                                        </p:tgtEl>
                                        <p:attrNameLst>
                                          <p:attrName>style.visibility</p:attrName>
                                        </p:attrNameLst>
                                      </p:cBhvr>
                                      <p:to>
                                        <p:strVal val="visible"/>
                                      </p:to>
                                    </p:set>
                                    <p:animEffect transition="in" filter="blinds(horizontal)">
                                      <p:cBhvr>
                                        <p:cTn id="22" dur="500"/>
                                        <p:tgtEl>
                                          <p:spTgt spid="57350">
                                            <p:txEl>
                                              <p:charRg st="0" end="7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7350">
                                            <p:txEl>
                                              <p:charRg st="73" end="96"/>
                                            </p:txEl>
                                          </p:spTgt>
                                        </p:tgtEl>
                                        <p:attrNameLst>
                                          <p:attrName>style.visibility</p:attrName>
                                        </p:attrNameLst>
                                      </p:cBhvr>
                                      <p:to>
                                        <p:strVal val="visible"/>
                                      </p:to>
                                    </p:set>
                                    <p:animEffect transition="in" filter="blinds(horizontal)">
                                      <p:cBhvr>
                                        <p:cTn id="25" dur="500"/>
                                        <p:tgtEl>
                                          <p:spTgt spid="57350">
                                            <p:txEl>
                                              <p:charRg st="73" end="9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7350">
                                            <p:txEl>
                                              <p:charRg st="96" end="106"/>
                                            </p:txEl>
                                          </p:spTgt>
                                        </p:tgtEl>
                                        <p:attrNameLst>
                                          <p:attrName>style.visibility</p:attrName>
                                        </p:attrNameLst>
                                      </p:cBhvr>
                                      <p:to>
                                        <p:strVal val="visible"/>
                                      </p:to>
                                    </p:set>
                                    <p:animEffect transition="in" filter="blinds(horizontal)">
                                      <p:cBhvr>
                                        <p:cTn id="28" dur="500"/>
                                        <p:tgtEl>
                                          <p:spTgt spid="57350">
                                            <p:txEl>
                                              <p:charRg st="96" end="106"/>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7350">
                                            <p:txEl>
                                              <p:charRg st="106" end="152"/>
                                            </p:txEl>
                                          </p:spTgt>
                                        </p:tgtEl>
                                        <p:attrNameLst>
                                          <p:attrName>style.visibility</p:attrName>
                                        </p:attrNameLst>
                                      </p:cBhvr>
                                      <p:to>
                                        <p:strVal val="visible"/>
                                      </p:to>
                                    </p:set>
                                    <p:animEffect transition="in" filter="blinds(horizontal)">
                                      <p:cBhvr>
                                        <p:cTn id="31" dur="500"/>
                                        <p:tgtEl>
                                          <p:spTgt spid="57350">
                                            <p:txEl>
                                              <p:charRg st="106" end="152"/>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7350">
                                            <p:txEl>
                                              <p:charRg st="152" end="247"/>
                                            </p:txEl>
                                          </p:spTgt>
                                        </p:tgtEl>
                                        <p:attrNameLst>
                                          <p:attrName>style.visibility</p:attrName>
                                        </p:attrNameLst>
                                      </p:cBhvr>
                                      <p:to>
                                        <p:strVal val="visible"/>
                                      </p:to>
                                    </p:set>
                                    <p:animEffect transition="in" filter="blinds(horizontal)">
                                      <p:cBhvr>
                                        <p:cTn id="34" dur="500"/>
                                        <p:tgtEl>
                                          <p:spTgt spid="57350">
                                            <p:txEl>
                                              <p:charRg st="152" end="247"/>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57350">
                                            <p:txEl>
                                              <p:charRg st="247" end="362"/>
                                            </p:txEl>
                                          </p:spTgt>
                                        </p:tgtEl>
                                        <p:attrNameLst>
                                          <p:attrName>style.visibility</p:attrName>
                                        </p:attrNameLst>
                                      </p:cBhvr>
                                      <p:to>
                                        <p:strVal val="visible"/>
                                      </p:to>
                                    </p:set>
                                    <p:animEffect transition="in" filter="blinds(horizontal)">
                                      <p:cBhvr>
                                        <p:cTn id="37" dur="500"/>
                                        <p:tgtEl>
                                          <p:spTgt spid="57350">
                                            <p:txEl>
                                              <p:charRg st="247" end="362"/>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57350">
                                            <p:txEl>
                                              <p:charRg st="362" end="409"/>
                                            </p:txEl>
                                          </p:spTgt>
                                        </p:tgtEl>
                                        <p:attrNameLst>
                                          <p:attrName>style.visibility</p:attrName>
                                        </p:attrNameLst>
                                      </p:cBhvr>
                                      <p:to>
                                        <p:strVal val="visible"/>
                                      </p:to>
                                    </p:set>
                                    <p:animEffect transition="in" filter="blinds(horizontal)">
                                      <p:cBhvr>
                                        <p:cTn id="40" dur="500"/>
                                        <p:tgtEl>
                                          <p:spTgt spid="57350">
                                            <p:txEl>
                                              <p:charRg st="362" end="409"/>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57350">
                                            <p:txEl>
                                              <p:charRg st="409" end="477"/>
                                            </p:txEl>
                                          </p:spTgt>
                                        </p:tgtEl>
                                        <p:attrNameLst>
                                          <p:attrName>style.visibility</p:attrName>
                                        </p:attrNameLst>
                                      </p:cBhvr>
                                      <p:to>
                                        <p:strVal val="visible"/>
                                      </p:to>
                                    </p:set>
                                    <p:animEffect transition="in" filter="blinds(horizontal)">
                                      <p:cBhvr>
                                        <p:cTn id="43" dur="500"/>
                                        <p:tgtEl>
                                          <p:spTgt spid="57350">
                                            <p:txEl>
                                              <p:charRg st="409" end="477"/>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57350">
                                            <p:txEl>
                                              <p:charRg st="477" end="551"/>
                                            </p:txEl>
                                          </p:spTgt>
                                        </p:tgtEl>
                                        <p:attrNameLst>
                                          <p:attrName>style.visibility</p:attrName>
                                        </p:attrNameLst>
                                      </p:cBhvr>
                                      <p:to>
                                        <p:strVal val="visible"/>
                                      </p:to>
                                    </p:set>
                                    <p:animEffect transition="in" filter="blinds(horizontal)">
                                      <p:cBhvr>
                                        <p:cTn id="46" dur="500"/>
                                        <p:tgtEl>
                                          <p:spTgt spid="57350">
                                            <p:txEl>
                                              <p:charRg st="477" end="5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34670" y="685800"/>
            <a:ext cx="5589270" cy="521970"/>
          </a:xfrm>
          <a:prstGeom prst="rect">
            <a:avLst/>
          </a:prstGeom>
          <a:noFill/>
        </p:spPr>
        <p:txBody>
          <a:bodyPr wrap="square" rtlCol="0" anchor="t">
            <a:spAutoFit/>
          </a:bodyPr>
          <a:p>
            <a:pPr algn="just" eaLnBrk="0" hangingPunct="0"/>
            <a:r>
              <a:rPr lang="en-US" sz="2800" dirty="0">
                <a:cs typeface="Times New Roman" panose="02020603050405020304" pitchFamily="18" charset="0"/>
                <a:sym typeface="+mn-ea"/>
              </a:rPr>
              <a:t> -  </a:t>
            </a:r>
            <a:r>
              <a:rPr sz="2800" dirty="0">
                <a:cs typeface="Times New Roman" panose="02020603050405020304" pitchFamily="18" charset="0"/>
                <a:sym typeface="+mn-ea"/>
              </a:rPr>
              <a:t>Không gian : </a:t>
            </a:r>
            <a:r>
              <a:rPr lang="en-US" sz="2800" dirty="0">
                <a:cs typeface="Times New Roman" panose="02020603050405020304" pitchFamily="18" charset="0"/>
                <a:sym typeface="+mn-ea"/>
              </a:rPr>
              <a:t>t</a:t>
            </a:r>
            <a:r>
              <a:rPr sz="2800" dirty="0">
                <a:cs typeface="Times New Roman" panose="02020603050405020304" pitchFamily="18" charset="0"/>
                <a:sym typeface="+mn-ea"/>
              </a:rPr>
              <a:t>ại khu tập thể </a:t>
            </a:r>
            <a:r>
              <a:rPr sz="2400" dirty="0">
                <a:cs typeface="Times New Roman" panose="02020603050405020304" pitchFamily="18" charset="0"/>
                <a:sym typeface="+mn-ea"/>
              </a:rPr>
              <a:t>X</a:t>
            </a:r>
            <a:endParaRPr lang="en-US" sz="2400"/>
          </a:p>
        </p:txBody>
      </p:sp>
      <p:sp>
        <p:nvSpPr>
          <p:cNvPr id="3" name="Text Box 2"/>
          <p:cNvSpPr txBox="1"/>
          <p:nvPr/>
        </p:nvSpPr>
        <p:spPr>
          <a:xfrm>
            <a:off x="609600" y="1295400"/>
            <a:ext cx="4387215" cy="521970"/>
          </a:xfrm>
          <a:prstGeom prst="rect">
            <a:avLst/>
          </a:prstGeom>
          <a:noFill/>
        </p:spPr>
        <p:txBody>
          <a:bodyPr wrap="square" rtlCol="0" anchor="t">
            <a:spAutoFit/>
          </a:bodyPr>
          <a:p>
            <a:pPr algn="just" eaLnBrk="0" hangingPunct="0"/>
            <a:r>
              <a:rPr lang="en-US" sz="2800" dirty="0">
                <a:cs typeface="Times New Roman" panose="02020603050405020304" pitchFamily="18" charset="0"/>
                <a:sym typeface="+mn-ea"/>
              </a:rPr>
              <a:t>- </a:t>
            </a:r>
            <a:r>
              <a:rPr sz="2800" dirty="0">
                <a:cs typeface="Times New Roman" panose="02020603050405020304" pitchFamily="18" charset="0"/>
                <a:sym typeface="+mn-ea"/>
              </a:rPr>
              <a:t> Thời gian : </a:t>
            </a:r>
            <a:r>
              <a:rPr lang="en-US" sz="2800" dirty="0">
                <a:cs typeface="Times New Roman" panose="02020603050405020304" pitchFamily="18" charset="0"/>
                <a:sym typeface="+mn-ea"/>
              </a:rPr>
              <a:t>b</a:t>
            </a:r>
            <a:r>
              <a:rPr sz="2800" dirty="0">
                <a:cs typeface="Times New Roman" panose="02020603050405020304" pitchFamily="18" charset="0"/>
                <a:sym typeface="+mn-ea"/>
              </a:rPr>
              <a:t>uổi trưa</a:t>
            </a:r>
            <a:endParaRPr lang="en-US" sz="2800"/>
          </a:p>
        </p:txBody>
      </p:sp>
      <p:sp>
        <p:nvSpPr>
          <p:cNvPr id="4" name="Text Box 3"/>
          <p:cNvSpPr txBox="1"/>
          <p:nvPr/>
        </p:nvSpPr>
        <p:spPr>
          <a:xfrm>
            <a:off x="412115" y="1817370"/>
            <a:ext cx="8281670" cy="1814830"/>
          </a:xfrm>
          <a:prstGeom prst="rect">
            <a:avLst/>
          </a:prstGeom>
          <a:noFill/>
        </p:spPr>
        <p:txBody>
          <a:bodyPr wrap="square" rtlCol="0" anchor="t">
            <a:spAutoFit/>
          </a:bodyPr>
          <a:p>
            <a:pPr algn="just" eaLnBrk="0" hangingPunct="0"/>
            <a:r>
              <a:rPr lang="en-US" dirty="0">
                <a:cs typeface="Times New Roman" panose="02020603050405020304" pitchFamily="18" charset="0"/>
                <a:sym typeface="+mn-ea"/>
              </a:rPr>
              <a:t>  </a:t>
            </a:r>
            <a:r>
              <a:rPr lang="en-US" sz="2800" dirty="0">
                <a:cs typeface="Times New Roman" panose="02020603050405020304" pitchFamily="18" charset="0"/>
                <a:sym typeface="+mn-ea"/>
              </a:rPr>
              <a:t> </a:t>
            </a:r>
            <a:r>
              <a:rPr sz="2800" dirty="0">
                <a:cs typeface="Times New Roman" panose="02020603050405020304" pitchFamily="18" charset="0"/>
                <a:sym typeface="+mn-ea"/>
              </a:rPr>
              <a:t>- Nhân vật giao tiếp</a:t>
            </a:r>
            <a:r>
              <a:rPr lang="en-US" sz="2800" dirty="0">
                <a:cs typeface="Times New Roman" panose="02020603050405020304" pitchFamily="18" charset="0"/>
                <a:sym typeface="+mn-ea"/>
              </a:rPr>
              <a:t>: </a:t>
            </a:r>
            <a:r>
              <a:rPr sz="2800" dirty="0">
                <a:cs typeface="Times New Roman" panose="02020603050405020304" pitchFamily="18" charset="0"/>
                <a:sym typeface="+mn-ea"/>
              </a:rPr>
              <a:t> Lan</a:t>
            </a:r>
            <a:r>
              <a:rPr lang="en-US" sz="2800" dirty="0">
                <a:cs typeface="Times New Roman" panose="02020603050405020304" pitchFamily="18" charset="0"/>
                <a:sym typeface="+mn-ea"/>
              </a:rPr>
              <a:t>,</a:t>
            </a:r>
            <a:r>
              <a:rPr sz="2800" dirty="0">
                <a:cs typeface="Times New Roman" panose="02020603050405020304" pitchFamily="18" charset="0"/>
                <a:sym typeface="+mn-ea"/>
              </a:rPr>
              <a:t> Hùng</a:t>
            </a:r>
            <a:r>
              <a:rPr lang="en-US" sz="2800" dirty="0">
                <a:cs typeface="Times New Roman" panose="02020603050405020304" pitchFamily="18" charset="0"/>
                <a:sym typeface="+mn-ea"/>
              </a:rPr>
              <a:t>,</a:t>
            </a:r>
            <a:r>
              <a:rPr sz="2800" dirty="0">
                <a:cs typeface="Times New Roman" panose="02020603050405020304" pitchFamily="18" charset="0"/>
                <a:sym typeface="+mn-ea"/>
              </a:rPr>
              <a:t> Hương</a:t>
            </a:r>
            <a:r>
              <a:rPr lang="en-US" sz="2800" dirty="0">
                <a:cs typeface="Times New Roman" panose="02020603050405020304" pitchFamily="18" charset="0"/>
                <a:sym typeface="+mn-ea"/>
              </a:rPr>
              <a:t>, m</a:t>
            </a:r>
            <a:r>
              <a:rPr sz="2800" dirty="0">
                <a:cs typeface="Times New Roman" panose="02020603050405020304" pitchFamily="18" charset="0"/>
                <a:sym typeface="+mn-ea"/>
              </a:rPr>
              <a:t>ẹ</a:t>
            </a:r>
            <a:r>
              <a:rPr lang="en-US" sz="2800" dirty="0">
                <a:cs typeface="Times New Roman" panose="02020603050405020304" pitchFamily="18" charset="0"/>
                <a:sym typeface="+mn-ea"/>
              </a:rPr>
              <a:t> </a:t>
            </a:r>
            <a:r>
              <a:rPr sz="2800" dirty="0">
                <a:cs typeface="Times New Roman" panose="02020603050405020304" pitchFamily="18" charset="0"/>
                <a:sym typeface="+mn-ea"/>
              </a:rPr>
              <a:t>Hương, người đ</a:t>
            </a:r>
            <a:r>
              <a:rPr sz="2800" dirty="0">
                <a:ea typeface="Times New Roman" panose="02020603050405020304" pitchFamily="18" charset="0"/>
                <a:sym typeface="+mn-ea"/>
              </a:rPr>
              <a:t>à</a:t>
            </a:r>
            <a:r>
              <a:rPr sz="2800" dirty="0">
                <a:cs typeface="Times New Roman" panose="02020603050405020304" pitchFamily="18" charset="0"/>
                <a:sym typeface="+mn-ea"/>
              </a:rPr>
              <a:t>n ông h</a:t>
            </a:r>
            <a:r>
              <a:rPr sz="2800" dirty="0">
                <a:ea typeface="Times New Roman" panose="02020603050405020304" pitchFamily="18" charset="0"/>
                <a:sym typeface="+mn-ea"/>
              </a:rPr>
              <a:t>à</a:t>
            </a:r>
            <a:r>
              <a:rPr sz="2800" dirty="0">
                <a:cs typeface="Times New Roman" panose="02020603050405020304" pitchFamily="18" charset="0"/>
                <a:sym typeface="+mn-ea"/>
              </a:rPr>
              <a:t>ng xóm</a:t>
            </a:r>
            <a:r>
              <a:rPr lang="en-US" sz="2800" dirty="0">
                <a:cs typeface="Times New Roman" panose="02020603050405020304" pitchFamily="18" charset="0"/>
                <a:sym typeface="+mn-ea"/>
              </a:rPr>
              <a:t>.</a:t>
            </a:r>
            <a:r>
              <a:rPr sz="2800" dirty="0">
                <a:cs typeface="Times New Roman" panose="02020603050405020304" pitchFamily="18" charset="0"/>
                <a:sym typeface="+mn-ea"/>
              </a:rPr>
              <a:t> </a:t>
            </a:r>
            <a:endParaRPr lang="en-US" sz="2800"/>
          </a:p>
          <a:p>
            <a:pPr algn="just" eaLnBrk="0" hangingPunct="0"/>
            <a:endParaRPr sz="2800" dirty="0">
              <a:cs typeface="Times New Roman" panose="02020603050405020304" pitchFamily="18" charset="0"/>
              <a:sym typeface="+mn-ea"/>
            </a:endParaRPr>
          </a:p>
          <a:p>
            <a:pPr algn="just" eaLnBrk="0" hangingPunct="0"/>
            <a:r>
              <a:rPr sz="2800" dirty="0">
                <a:cs typeface="Times New Roman" panose="02020603050405020304" pitchFamily="18" charset="0"/>
                <a:sym typeface="+mn-ea"/>
              </a:rPr>
              <a:t> </a:t>
            </a:r>
            <a:endParaRPr lang="en-US" sz="2800"/>
          </a:p>
        </p:txBody>
      </p:sp>
      <p:sp>
        <p:nvSpPr>
          <p:cNvPr id="8" name="Text Box 7"/>
          <p:cNvSpPr txBox="1"/>
          <p:nvPr/>
        </p:nvSpPr>
        <p:spPr>
          <a:xfrm>
            <a:off x="412115" y="2895600"/>
            <a:ext cx="7383780" cy="798830"/>
          </a:xfrm>
          <a:prstGeom prst="rect">
            <a:avLst/>
          </a:prstGeom>
          <a:noFill/>
        </p:spPr>
        <p:txBody>
          <a:bodyPr wrap="square" rtlCol="0" anchor="t">
            <a:spAutoFit/>
          </a:bodyPr>
          <a:p>
            <a:pPr algn="just" eaLnBrk="0" hangingPunct="0"/>
            <a:r>
              <a:rPr sz="2800" dirty="0">
                <a:cs typeface="Times New Roman" panose="02020603050405020304" pitchFamily="18" charset="0"/>
                <a:sym typeface="+mn-ea"/>
              </a:rPr>
              <a:t> </a:t>
            </a:r>
            <a:r>
              <a:rPr lang="en-US" sz="2800" dirty="0">
                <a:cs typeface="Times New Roman" panose="02020603050405020304" pitchFamily="18" charset="0"/>
                <a:sym typeface="+mn-ea"/>
              </a:rPr>
              <a:t>- </a:t>
            </a:r>
            <a:r>
              <a:rPr sz="2800" dirty="0">
                <a:cs typeface="Times New Roman" panose="02020603050405020304" pitchFamily="18" charset="0"/>
                <a:sym typeface="+mn-ea"/>
              </a:rPr>
              <a:t>Nội dung của cuộc giao tiếp l</a:t>
            </a:r>
            <a:r>
              <a:rPr sz="2800" dirty="0">
                <a:ea typeface="Times New Roman" panose="02020603050405020304" pitchFamily="18" charset="0"/>
                <a:sym typeface="+mn-ea"/>
              </a:rPr>
              <a:t>à</a:t>
            </a:r>
            <a:r>
              <a:rPr lang="en-US" sz="2800" dirty="0">
                <a:ea typeface="Times New Roman" panose="02020603050405020304" pitchFamily="18" charset="0"/>
                <a:sym typeface="+mn-ea"/>
              </a:rPr>
              <a:t>:</a:t>
            </a:r>
            <a:r>
              <a:rPr sz="2800" dirty="0">
                <a:cs typeface="Times New Roman" panose="02020603050405020304" pitchFamily="18" charset="0"/>
                <a:sym typeface="+mn-ea"/>
              </a:rPr>
              <a:t> </a:t>
            </a:r>
            <a:r>
              <a:rPr lang="en-US" sz="2800" dirty="0">
                <a:cs typeface="Times New Roman" panose="02020603050405020304" pitchFamily="18" charset="0"/>
                <a:sym typeface="+mn-ea"/>
              </a:rPr>
              <a:t>g</a:t>
            </a:r>
            <a:r>
              <a:rPr sz="2800" dirty="0">
                <a:solidFill>
                  <a:schemeClr val="tx1"/>
                </a:solidFill>
                <a:cs typeface="Times New Roman" panose="02020603050405020304" pitchFamily="18" charset="0"/>
                <a:sym typeface="+mn-ea"/>
              </a:rPr>
              <a:t>ọi nhau đi học </a:t>
            </a:r>
            <a:endParaRPr sz="2800" b="1" dirty="0">
              <a:solidFill>
                <a:srgbClr val="6600FF"/>
              </a:solidFill>
              <a:latin typeface="Times New Roman" panose="02020603050405020304" pitchFamily="18" charset="0"/>
              <a:ea typeface="Times New Roman" panose="02020603050405020304" pitchFamily="18" charset="0"/>
            </a:endParaRPr>
          </a:p>
          <a:p>
            <a:pPr algn="just" eaLnBrk="0" hangingPunct="0"/>
            <a:r>
              <a:rPr lang="en-US" dirty="0">
                <a:cs typeface="Times New Roman" panose="02020603050405020304" pitchFamily="18" charset="0"/>
                <a:sym typeface="+mn-ea"/>
              </a:rPr>
              <a:t> </a:t>
            </a:r>
            <a:endParaRPr lang="en-US" dirty="0">
              <a:cs typeface="Times New Roman" panose="02020603050405020304" pitchFamily="18" charset="0"/>
              <a:sym typeface="+mn-ea"/>
            </a:endParaRPr>
          </a:p>
        </p:txBody>
      </p:sp>
      <p:sp>
        <p:nvSpPr>
          <p:cNvPr id="9" name="Text Box 8"/>
          <p:cNvSpPr txBox="1"/>
          <p:nvPr/>
        </p:nvSpPr>
        <p:spPr>
          <a:xfrm>
            <a:off x="534670" y="3505200"/>
            <a:ext cx="8437880" cy="2245360"/>
          </a:xfrm>
          <a:prstGeom prst="rect">
            <a:avLst/>
          </a:prstGeom>
          <a:noFill/>
        </p:spPr>
        <p:txBody>
          <a:bodyPr wrap="square" rtlCol="0" anchor="t">
            <a:spAutoFit/>
          </a:bodyPr>
          <a:p>
            <a:r>
              <a:rPr lang="en-US" sz="2800" dirty="0">
                <a:solidFill>
                  <a:schemeClr val="tx1"/>
                </a:solidFill>
                <a:cs typeface="Times New Roman" panose="02020603050405020304" pitchFamily="18" charset="0"/>
                <a:sym typeface="+mn-ea"/>
              </a:rPr>
              <a:t>-</a:t>
            </a:r>
            <a:r>
              <a:rPr lang="en-US" dirty="0">
                <a:solidFill>
                  <a:schemeClr val="tx1"/>
                </a:solidFill>
                <a:cs typeface="Times New Roman" panose="02020603050405020304" pitchFamily="18" charset="0"/>
                <a:sym typeface="+mn-ea"/>
              </a:rPr>
              <a:t> </a:t>
            </a:r>
            <a:r>
              <a:rPr sz="2800" dirty="0">
                <a:solidFill>
                  <a:schemeClr val="tx1"/>
                </a:solidFill>
                <a:cs typeface="Times New Roman" panose="02020603050405020304" pitchFamily="18" charset="0"/>
                <a:sym typeface="+mn-ea"/>
              </a:rPr>
              <a:t>Mục đích : đến lớp đúng giờ</a:t>
            </a:r>
            <a:endParaRPr sz="2800" dirty="0">
              <a:solidFill>
                <a:schemeClr val="tx1"/>
              </a:solidFill>
              <a:cs typeface="Times New Roman" panose="02020603050405020304" pitchFamily="18" charset="0"/>
              <a:sym typeface="+mn-ea"/>
            </a:endParaRPr>
          </a:p>
          <a:p>
            <a:pPr eaLnBrk="0" hangingPunct="0"/>
            <a:r>
              <a:rPr lang="en-US" sz="2800" dirty="0">
                <a:solidFill>
                  <a:schemeClr val="tx1"/>
                </a:solidFill>
                <a:cs typeface="Times New Roman" panose="02020603050405020304" pitchFamily="18" charset="0"/>
                <a:sym typeface="+mn-ea"/>
              </a:rPr>
              <a:t>-Từ ngữ quen thuộc, gần gũi trong sinh hoạt hàng ngày: </a:t>
            </a:r>
            <a:r>
              <a:rPr sz="2800" i="1" dirty="0">
                <a:solidFill>
                  <a:srgbClr val="00B050"/>
                </a:solidFill>
                <a:sym typeface="+mn-ea"/>
              </a:rPr>
              <a:t>ơi</a:t>
            </a:r>
            <a:r>
              <a:rPr lang="en-US" sz="2800" i="1" dirty="0">
                <a:solidFill>
                  <a:srgbClr val="00B050"/>
                </a:solidFill>
                <a:sym typeface="+mn-ea"/>
              </a:rPr>
              <a:t>,</a:t>
            </a:r>
            <a:r>
              <a:rPr sz="2800" i="1" dirty="0">
                <a:solidFill>
                  <a:srgbClr val="00B050"/>
                </a:solidFill>
                <a:sym typeface="+mn-ea"/>
              </a:rPr>
              <a:t> à,</a:t>
            </a:r>
            <a:r>
              <a:rPr lang="en-US" sz="2800" i="1" dirty="0">
                <a:solidFill>
                  <a:srgbClr val="00B050"/>
                </a:solidFill>
                <a:sym typeface="+mn-ea"/>
              </a:rPr>
              <a:t> </a:t>
            </a:r>
            <a:r>
              <a:rPr sz="2800" i="1" dirty="0">
                <a:solidFill>
                  <a:srgbClr val="00B050"/>
                </a:solidFill>
                <a:sym typeface="+mn-ea"/>
              </a:rPr>
              <a:t>khẽ chứ</a:t>
            </a:r>
            <a:r>
              <a:rPr lang="en-US" sz="2800" i="1" dirty="0">
                <a:solidFill>
                  <a:srgbClr val="00B050"/>
                </a:solidFill>
                <a:sym typeface="+mn-ea"/>
              </a:rPr>
              <a:t>,</a:t>
            </a:r>
            <a:r>
              <a:rPr sz="2800" i="1" dirty="0">
                <a:solidFill>
                  <a:srgbClr val="00B050"/>
                </a:solidFill>
                <a:sym typeface="+mn-ea"/>
              </a:rPr>
              <a:t> g</a:t>
            </a:r>
            <a:r>
              <a:rPr lang="vi-VN" altLang="x-none" sz="2800" i="1" dirty="0">
                <a:solidFill>
                  <a:srgbClr val="00B050"/>
                </a:solidFill>
                <a:sym typeface="+mn-ea"/>
              </a:rPr>
              <a:t>ớm, chậm như rùa ấy</a:t>
            </a:r>
            <a:r>
              <a:rPr sz="2800" i="1" dirty="0">
                <a:solidFill>
                  <a:srgbClr val="00B050"/>
                </a:solidFill>
                <a:sym typeface="+mn-ea"/>
              </a:rPr>
              <a:t>, lạch bà lạch bạch</a:t>
            </a:r>
            <a:r>
              <a:rPr lang="en-US" sz="2800" i="1" dirty="0">
                <a:solidFill>
                  <a:srgbClr val="00B050"/>
                </a:solidFill>
                <a:sym typeface="+mn-ea"/>
              </a:rPr>
              <a:t>...</a:t>
            </a:r>
            <a:endParaRPr sz="2800" i="1" dirty="0">
              <a:solidFill>
                <a:srgbClr val="00B050"/>
              </a:solidFill>
              <a:sym typeface="+mn-ea"/>
            </a:endParaRPr>
          </a:p>
          <a:p>
            <a:pPr eaLnBrk="0" hangingPunct="0"/>
            <a:endParaRPr lang="en-US" sz="2800" i="1" dirty="0">
              <a:solidFill>
                <a:srgbClr val="00B050"/>
              </a:solidFill>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box(in)">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box(in)">
                                      <p:cBhvr>
                                        <p:cTn id="27" dur="2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box(in)">
                                      <p:cBhvr>
                                        <p:cTn id="32"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9" name="Text Box 5"/>
          <p:cNvSpPr txBox="1"/>
          <p:nvPr/>
        </p:nvSpPr>
        <p:spPr>
          <a:xfrm>
            <a:off x="457200" y="838200"/>
            <a:ext cx="8211185" cy="2061210"/>
          </a:xfrm>
          <a:prstGeom prst="rect">
            <a:avLst/>
          </a:prstGeom>
          <a:noFill/>
          <a:ln w="9525">
            <a:noFill/>
          </a:ln>
        </p:spPr>
        <p:txBody>
          <a:bodyPr wrap="square">
            <a:spAutoFit/>
          </a:bodyPr>
          <a:p>
            <a:pPr eaLnBrk="0" hangingPunct="0"/>
            <a:r>
              <a:rPr lang="en-US" sz="2800" dirty="0">
                <a:cs typeface="Times New Roman" panose="02020603050405020304" pitchFamily="18" charset="0"/>
                <a:sym typeface="+mn-ea"/>
              </a:rPr>
              <a:t>- </a:t>
            </a:r>
            <a:r>
              <a:rPr lang="en-US" sz="3200" dirty="0">
                <a:cs typeface="Times New Roman" panose="02020603050405020304" pitchFamily="18" charset="0"/>
                <a:sym typeface="+mn-ea"/>
              </a:rPr>
              <a:t>Câu văn trong đoạn văn: tỉnh lược chủ ngữ, có nhiều câu cảm thán, cầu khiến.</a:t>
            </a:r>
            <a:r>
              <a:rPr lang="en-US" sz="3200" dirty="0">
                <a:gradFill>
                  <a:gsLst>
                    <a:gs pos="0">
                      <a:srgbClr val="14CD68"/>
                    </a:gs>
                    <a:gs pos="100000">
                      <a:srgbClr val="035C7D"/>
                    </a:gs>
                  </a:gsLst>
                  <a:lin scaled="0"/>
                </a:gradFill>
                <a:cs typeface="Times New Roman" panose="02020603050405020304" pitchFamily="18" charset="0"/>
                <a:sym typeface="+mn-ea"/>
              </a:rPr>
              <a:t> (</a:t>
            </a:r>
            <a:r>
              <a:rPr lang="vi-VN" altLang="x-none" sz="3200" i="1" dirty="0">
                <a:solidFill>
                  <a:srgbClr val="00B050"/>
                </a:solidFill>
                <a:sym typeface="+mn-ea"/>
              </a:rPr>
              <a:t>Đi học đi</a:t>
            </a:r>
            <a:r>
              <a:rPr lang="en-US" altLang="vi-VN" sz="3200" i="1" dirty="0">
                <a:solidFill>
                  <a:srgbClr val="00B050"/>
                </a:solidFill>
                <a:sym typeface="+mn-ea"/>
              </a:rPr>
              <a:t>!</a:t>
            </a:r>
            <a:r>
              <a:rPr lang="vi-VN" altLang="x-none" sz="3200" i="1" dirty="0">
                <a:solidFill>
                  <a:srgbClr val="00B050"/>
                </a:solidFill>
                <a:sym typeface="+mn-ea"/>
              </a:rPr>
              <a:t> Không cho ai ngủ</a:t>
            </a:r>
            <a:r>
              <a:rPr sz="3200" i="1" dirty="0">
                <a:solidFill>
                  <a:srgbClr val="00B050"/>
                </a:solidFill>
                <a:sym typeface="+mn-ea"/>
              </a:rPr>
              <a:t> n</a:t>
            </a:r>
            <a:r>
              <a:rPr lang="vi-VN" altLang="x-none" sz="3200" i="1" dirty="0">
                <a:solidFill>
                  <a:srgbClr val="00B050"/>
                </a:solidFill>
                <a:sym typeface="+mn-ea"/>
              </a:rPr>
              <a:t>gáy nữa à</a:t>
            </a:r>
            <a:r>
              <a:rPr sz="3200" i="1" dirty="0">
                <a:solidFill>
                  <a:srgbClr val="00B050"/>
                </a:solidFill>
                <a:sym typeface="+mn-ea"/>
              </a:rPr>
              <a:t>! Đây rồi, ra đây rồi</a:t>
            </a:r>
            <a:r>
              <a:rPr lang="en-US" sz="3200" i="1" dirty="0">
                <a:solidFill>
                  <a:srgbClr val="00B050"/>
                </a:solidFill>
                <a:sym typeface="+mn-ea"/>
              </a:rPr>
              <a:t>! ...)</a:t>
            </a:r>
            <a:endParaRPr lang="en-US" sz="3200" i="1" dirty="0">
              <a:solidFill>
                <a:srgbClr val="00B050"/>
              </a:solidFill>
              <a:latin typeface="Arial" panose="020B0604020202020204" pitchFamily="34" charset="0"/>
              <a:sym typeface="+mn-ea"/>
            </a:endParaRPr>
          </a:p>
        </p:txBody>
      </p:sp>
      <p:sp>
        <p:nvSpPr>
          <p:cNvPr id="9220" name="Text Box 6"/>
          <p:cNvSpPr txBox="1"/>
          <p:nvPr/>
        </p:nvSpPr>
        <p:spPr>
          <a:xfrm>
            <a:off x="2498725" y="3998913"/>
            <a:ext cx="3597275" cy="366712"/>
          </a:xfrm>
          <a:prstGeom prst="rect">
            <a:avLst/>
          </a:prstGeom>
          <a:noFill/>
          <a:ln w="9525">
            <a:noFill/>
          </a:ln>
        </p:spPr>
        <p:txBody>
          <a:bodyPr>
            <a:spAutoFit/>
          </a:bodyPr>
          <a:p>
            <a:endParaRPr dirty="0">
              <a:latin typeface="Arial" panose="020B0604020202020204" pitchFamily="34" charset="0"/>
            </a:endParaRPr>
          </a:p>
        </p:txBody>
      </p:sp>
      <p:sp>
        <p:nvSpPr>
          <p:cNvPr id="58377" name="Text Box 9"/>
          <p:cNvSpPr txBox="1"/>
          <p:nvPr/>
        </p:nvSpPr>
        <p:spPr>
          <a:xfrm>
            <a:off x="533400" y="3124200"/>
            <a:ext cx="8192770" cy="3538220"/>
          </a:xfrm>
          <a:prstGeom prst="rect">
            <a:avLst/>
          </a:prstGeom>
          <a:noFill/>
          <a:ln w="9525">
            <a:noFill/>
          </a:ln>
        </p:spPr>
        <p:txBody>
          <a:bodyPr wrap="square">
            <a:spAutoFit/>
          </a:bodyPr>
          <a:p>
            <a:pPr algn="just"/>
            <a:r>
              <a:rPr sz="3200" b="1" i="1" dirty="0">
                <a:solidFill>
                  <a:srgbClr val="6600FF"/>
                </a:solidFill>
                <a:latin typeface="Times New Roman" panose="02020603050405020304" pitchFamily="18" charset="0"/>
              </a:rPr>
              <a:t> </a:t>
            </a:r>
            <a:r>
              <a:rPr lang="en-US" sz="3200" b="1" i="1" dirty="0">
                <a:solidFill>
                  <a:srgbClr val="6600FF"/>
                </a:solidFill>
                <a:latin typeface="Times New Roman" panose="02020603050405020304" pitchFamily="18" charset="0"/>
              </a:rPr>
              <a:t>* </a:t>
            </a:r>
            <a:r>
              <a:rPr sz="3200" b="1" dirty="0">
                <a:solidFill>
                  <a:srgbClr val="6600FF"/>
                </a:solidFill>
                <a:latin typeface="Times New Roman" panose="02020603050405020304" pitchFamily="18" charset="0"/>
              </a:rPr>
              <a:t>Ngôn ngữ sinh hoạt là lời ăn tiếng nói hằng ngày, dùng để thông tin, trao đổi ý nghĩ, tình cảm,…đáp ứng những nhu cầu trong cuộc sống.</a:t>
            </a:r>
            <a:endParaRPr sz="3200" b="1" dirty="0">
              <a:solidFill>
                <a:srgbClr val="6600FF"/>
              </a:solidFill>
              <a:latin typeface="Times New Roman" panose="02020603050405020304" pitchFamily="18" charset="0"/>
            </a:endParaRPr>
          </a:p>
          <a:p>
            <a:pPr algn="just"/>
            <a:endParaRPr sz="3200" b="1" dirty="0">
              <a:solidFill>
                <a:srgbClr val="6600FF"/>
              </a:solidFill>
              <a:latin typeface="Times New Roman" panose="02020603050405020304" pitchFamily="18" charset="0"/>
            </a:endParaRPr>
          </a:p>
          <a:p>
            <a:pPr algn="just"/>
            <a:r>
              <a:rPr lang="en-US" sz="3200" b="1" dirty="0">
                <a:solidFill>
                  <a:srgbClr val="6600FF"/>
                </a:solidFill>
                <a:latin typeface="Times New Roman" panose="02020603050405020304" pitchFamily="18" charset="0"/>
              </a:rPr>
              <a:t> * Ngôn ngữ sinh hoạt còn được gọi là khẩu ngữ, ngôn ngữ nói, ngôn ngữ hội thoại...</a:t>
            </a:r>
            <a:endParaRPr lang="en-US" sz="3200" b="1" dirty="0">
              <a:solidFill>
                <a:srgbClr val="6600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377"/>
                                        </p:tgtEl>
                                        <p:attrNameLst>
                                          <p:attrName>style.visibility</p:attrName>
                                        </p:attrNameLst>
                                      </p:cBhvr>
                                      <p:to>
                                        <p:strVal val="visible"/>
                                      </p:to>
                                    </p:set>
                                    <p:animEffect transition="in" filter="blinds(horizontal)">
                                      <p:cBhvr>
                                        <p:cTn id="7" dur="500"/>
                                        <p:tgtEl>
                                          <p:spTgt spid="5837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box(in)">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8377">
                                            <p:txEl>
                                              <p:pRg st="0" end="0"/>
                                            </p:txEl>
                                          </p:spTgt>
                                        </p:tgtEl>
                                        <p:attrNameLst>
                                          <p:attrName>style.visibility</p:attrName>
                                        </p:attrNameLst>
                                      </p:cBhvr>
                                      <p:to>
                                        <p:strVal val="visible"/>
                                      </p:to>
                                    </p:set>
                                    <p:animEffect transition="in" filter="box(in)">
                                      <p:cBhvr>
                                        <p:cTn id="17" dur="2000"/>
                                        <p:tgtEl>
                                          <p:spTgt spid="5837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8377">
                                            <p:txEl>
                                              <p:pRg st="2" end="2"/>
                                            </p:txEl>
                                          </p:spTgt>
                                        </p:tgtEl>
                                        <p:attrNameLst>
                                          <p:attrName>style.visibility</p:attrName>
                                        </p:attrNameLst>
                                      </p:cBhvr>
                                      <p:to>
                                        <p:strVal val="visible"/>
                                      </p:to>
                                    </p:set>
                                    <p:animEffect transition="in" filter="box(in)">
                                      <p:cBhvr>
                                        <p:cTn id="22" dur="2000"/>
                                        <p:tgtEl>
                                          <p:spTgt spid="5837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Rectangle 7"/>
          <p:cNvSpPr/>
          <p:nvPr/>
        </p:nvSpPr>
        <p:spPr>
          <a:xfrm>
            <a:off x="361950" y="395288"/>
            <a:ext cx="8782050" cy="583565"/>
          </a:xfrm>
          <a:prstGeom prst="rect">
            <a:avLst/>
          </a:prstGeom>
          <a:noFill/>
          <a:ln w="9525">
            <a:noFill/>
          </a:ln>
        </p:spPr>
        <p:txBody>
          <a:bodyPr>
            <a:spAutoFit/>
          </a:bodyPr>
          <a:p>
            <a:r>
              <a:rPr sz="3200" b="1" dirty="0">
                <a:solidFill>
                  <a:srgbClr val="CC0000"/>
                </a:solidFill>
                <a:latin typeface="Times New Roman" panose="02020603050405020304" pitchFamily="18" charset="0"/>
              </a:rPr>
              <a:t>2.</a:t>
            </a:r>
            <a:r>
              <a:rPr lang="en-US" sz="3200" b="1" dirty="0">
                <a:solidFill>
                  <a:srgbClr val="CC0000"/>
                </a:solidFill>
                <a:latin typeface="Times New Roman" panose="02020603050405020304" pitchFamily="18" charset="0"/>
              </a:rPr>
              <a:t> </a:t>
            </a:r>
            <a:r>
              <a:rPr sz="3200" b="1" dirty="0">
                <a:solidFill>
                  <a:srgbClr val="CC0000"/>
                </a:solidFill>
                <a:latin typeface="Times New Roman" panose="02020603050405020304" pitchFamily="18" charset="0"/>
              </a:rPr>
              <a:t>Các dạng biểu hiện của ngôn ngữ sinh hoạt</a:t>
            </a:r>
            <a:endParaRPr sz="3200" b="1" dirty="0">
              <a:solidFill>
                <a:srgbClr val="CC0000"/>
              </a:solidFill>
              <a:latin typeface="Times New Roman" panose="02020603050405020304" pitchFamily="18" charset="0"/>
            </a:endParaRPr>
          </a:p>
        </p:txBody>
      </p:sp>
      <p:sp>
        <p:nvSpPr>
          <p:cNvPr id="6" name="Text Box 9"/>
          <p:cNvSpPr txBox="1"/>
          <p:nvPr/>
        </p:nvSpPr>
        <p:spPr>
          <a:xfrm>
            <a:off x="152400" y="1277938"/>
            <a:ext cx="8991600" cy="4769485"/>
          </a:xfrm>
          <a:prstGeom prst="rect">
            <a:avLst/>
          </a:prstGeom>
          <a:noFill/>
          <a:ln w="9525">
            <a:noFill/>
          </a:ln>
        </p:spPr>
        <p:txBody>
          <a:bodyPr>
            <a:spAutoFit/>
          </a:bodyPr>
          <a:p>
            <a:pPr algn="just"/>
            <a:r>
              <a:rPr sz="3200" b="1" dirty="0">
                <a:solidFill>
                  <a:srgbClr val="FF0066"/>
                </a:solidFill>
                <a:latin typeface="Times New Roman" panose="02020603050405020304" pitchFamily="18" charset="0"/>
              </a:rPr>
              <a:t>  </a:t>
            </a:r>
            <a:r>
              <a:rPr lang="en-US" sz="3200" b="1" dirty="0">
                <a:solidFill>
                  <a:srgbClr val="FF0066"/>
                </a:solidFill>
                <a:latin typeface="Times New Roman" panose="02020603050405020304" pitchFamily="18" charset="0"/>
              </a:rPr>
              <a:t> </a:t>
            </a:r>
            <a:r>
              <a:rPr sz="3200" b="1" dirty="0">
                <a:solidFill>
                  <a:schemeClr val="accent2">
                    <a:lumMod val="50000"/>
                  </a:schemeClr>
                </a:solidFill>
                <a:latin typeface="Times New Roman" panose="02020603050405020304" pitchFamily="18" charset="0"/>
              </a:rPr>
              <a:t>- </a:t>
            </a:r>
            <a:r>
              <a:rPr sz="3200" b="1" dirty="0">
                <a:solidFill>
                  <a:srgbClr val="C00000"/>
                </a:solidFill>
                <a:latin typeface="Times New Roman" panose="02020603050405020304" pitchFamily="18" charset="0"/>
              </a:rPr>
              <a:t>Dạng nói:</a:t>
            </a:r>
            <a:r>
              <a:rPr sz="3200" dirty="0">
                <a:solidFill>
                  <a:srgbClr val="C00000"/>
                </a:solidFill>
                <a:latin typeface="Times New Roman" panose="02020603050405020304" pitchFamily="18" charset="0"/>
              </a:rPr>
              <a:t> </a:t>
            </a:r>
            <a:r>
              <a:rPr sz="3200" dirty="0">
                <a:latin typeface="Times New Roman" panose="02020603050405020304" pitchFamily="18" charset="0"/>
              </a:rPr>
              <a:t>là dạng chủ yếu, bao gồm cả đối thoại và độc thoại.</a:t>
            </a:r>
            <a:endParaRPr sz="3200" dirty="0">
              <a:latin typeface="Times New Roman" panose="02020603050405020304" pitchFamily="18" charset="0"/>
            </a:endParaRPr>
          </a:p>
          <a:p>
            <a:pPr algn="just"/>
            <a:r>
              <a:rPr sz="3200" dirty="0">
                <a:solidFill>
                  <a:srgbClr val="FF0066"/>
                </a:solidFill>
                <a:latin typeface="Times New Roman" panose="02020603050405020304" pitchFamily="18" charset="0"/>
              </a:rPr>
              <a:t>  </a:t>
            </a:r>
            <a:r>
              <a:rPr sz="3200" dirty="0">
                <a:solidFill>
                  <a:schemeClr val="accent2">
                    <a:lumMod val="50000"/>
                  </a:schemeClr>
                </a:solidFill>
                <a:latin typeface="Times New Roman" panose="02020603050405020304" pitchFamily="18" charset="0"/>
              </a:rPr>
              <a:t> </a:t>
            </a:r>
            <a:r>
              <a:rPr sz="3200" b="1" dirty="0">
                <a:solidFill>
                  <a:schemeClr val="accent2">
                    <a:lumMod val="50000"/>
                  </a:schemeClr>
                </a:solidFill>
                <a:latin typeface="Times New Roman" panose="02020603050405020304" pitchFamily="18" charset="0"/>
              </a:rPr>
              <a:t>- </a:t>
            </a:r>
            <a:r>
              <a:rPr sz="3200" b="1" dirty="0">
                <a:solidFill>
                  <a:srgbClr val="C00000"/>
                </a:solidFill>
                <a:latin typeface="Times New Roman" panose="02020603050405020304" pitchFamily="18" charset="0"/>
              </a:rPr>
              <a:t>Dạng viết:</a:t>
            </a:r>
            <a:r>
              <a:rPr sz="3200" dirty="0">
                <a:solidFill>
                  <a:srgbClr val="990099"/>
                </a:solidFill>
                <a:latin typeface="Times New Roman" panose="02020603050405020304" pitchFamily="18" charset="0"/>
              </a:rPr>
              <a:t> </a:t>
            </a:r>
            <a:r>
              <a:rPr sz="3200" dirty="0">
                <a:latin typeface="Times New Roman" panose="02020603050405020304" pitchFamily="18" charset="0"/>
              </a:rPr>
              <a:t>nhật kí, thư từ…</a:t>
            </a:r>
            <a:endParaRPr sz="3200" dirty="0">
              <a:latin typeface="Times New Roman" panose="02020603050405020304" pitchFamily="18" charset="0"/>
            </a:endParaRPr>
          </a:p>
          <a:p>
            <a:pPr algn="just"/>
            <a:r>
              <a:rPr sz="3200" b="1" dirty="0">
                <a:solidFill>
                  <a:srgbClr val="FF0066"/>
                </a:solidFill>
                <a:latin typeface="Times New Roman" panose="02020603050405020304" pitchFamily="18" charset="0"/>
              </a:rPr>
              <a:t>   </a:t>
            </a:r>
            <a:r>
              <a:rPr sz="3200" b="1" dirty="0">
                <a:solidFill>
                  <a:schemeClr val="accent2">
                    <a:lumMod val="50000"/>
                  </a:schemeClr>
                </a:solidFill>
                <a:latin typeface="Times New Roman" panose="02020603050405020304" pitchFamily="18" charset="0"/>
              </a:rPr>
              <a:t>-</a:t>
            </a:r>
            <a:r>
              <a:rPr lang="en-US" sz="3200" b="1" dirty="0">
                <a:solidFill>
                  <a:srgbClr val="FF0066"/>
                </a:solidFill>
                <a:latin typeface="Times New Roman" panose="02020603050405020304" pitchFamily="18" charset="0"/>
              </a:rPr>
              <a:t> </a:t>
            </a:r>
            <a:r>
              <a:rPr sz="3200" b="1" dirty="0">
                <a:solidFill>
                  <a:srgbClr val="C00000"/>
                </a:solidFill>
                <a:latin typeface="Times New Roman" panose="02020603050405020304" pitchFamily="18" charset="0"/>
              </a:rPr>
              <a:t>Dạng lời nói tái hiện</a:t>
            </a:r>
            <a:r>
              <a:rPr sz="3200" dirty="0">
                <a:latin typeface="Times New Roman" panose="02020603050405020304" pitchFamily="18" charset="0"/>
              </a:rPr>
              <a:t>: mô phỏng các lời nói trong đời sống nhưng đã được sáng tạo theo các thể loại văn bản khác nhau: lời nói của các nhân vật trong kịch, tuồng, chèo, truyện ngắn, tiểu thuyết…</a:t>
            </a:r>
            <a:endParaRPr lang="vi-VN" altLang="x-none" sz="3200" dirty="0">
              <a:latin typeface="Times New Roman" panose="02020603050405020304" pitchFamily="18" charset="0"/>
            </a:endParaRPr>
          </a:p>
          <a:p>
            <a:pPr algn="just"/>
            <a:endParaRPr sz="3200" dirty="0">
              <a:solidFill>
                <a:srgbClr val="990099"/>
              </a:solidFill>
              <a:latin typeface="Times New Roman" panose="02020603050405020304" pitchFamily="18" charset="0"/>
            </a:endParaRPr>
          </a:p>
          <a:p>
            <a:pPr algn="just">
              <a:spcBef>
                <a:spcPct val="50000"/>
              </a:spcBef>
            </a:pPr>
            <a:endParaRPr sz="32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charRg st="0" end="66"/>
                                            </p:txEl>
                                          </p:spTgt>
                                        </p:tgtEl>
                                        <p:attrNameLst>
                                          <p:attrName>style.visibility</p:attrName>
                                        </p:attrNameLst>
                                      </p:cBhvr>
                                      <p:to>
                                        <p:strVal val="visible"/>
                                      </p:to>
                                    </p:set>
                                    <p:animEffect transition="in" filter="diamond(in)">
                                      <p:cBhvr>
                                        <p:cTn id="7" dur="2000"/>
                                        <p:tgtEl>
                                          <p:spTgt spid="6">
                                            <p:txEl>
                                              <p:charRg st="0" end="66"/>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charRg st="66" end="99"/>
                                            </p:txEl>
                                          </p:spTgt>
                                        </p:tgtEl>
                                        <p:attrNameLst>
                                          <p:attrName>style.visibility</p:attrName>
                                        </p:attrNameLst>
                                      </p:cBhvr>
                                      <p:to>
                                        <p:strVal val="visible"/>
                                      </p:to>
                                    </p:set>
                                    <p:animEffect transition="in" filter="diamond(in)">
                                      <p:cBhvr>
                                        <p:cTn id="12" dur="2000"/>
                                        <p:tgtEl>
                                          <p:spTgt spid="6">
                                            <p:txEl>
                                              <p:charRg st="66" end="9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charRg st="99" end="298"/>
                                            </p:txEl>
                                          </p:spTgt>
                                        </p:tgtEl>
                                        <p:attrNameLst>
                                          <p:attrName>style.visibility</p:attrName>
                                        </p:attrNameLst>
                                      </p:cBhvr>
                                      <p:to>
                                        <p:strVal val="visible"/>
                                      </p:to>
                                    </p:set>
                                    <p:animEffect transition="in" filter="diamond(in)">
                                      <p:cBhvr>
                                        <p:cTn id="17" dur="2000"/>
                                        <p:tgtEl>
                                          <p:spTgt spid="6">
                                            <p:txEl>
                                              <p:charRg st="99" end="29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762000" y="533400"/>
            <a:ext cx="8241665" cy="1045210"/>
          </a:xfrm>
          <a:prstGeom prst="rect">
            <a:avLst/>
          </a:prstGeom>
          <a:noFill/>
        </p:spPr>
        <p:txBody>
          <a:bodyPr wrap="square" rtlCol="0" anchor="t">
            <a:spAutoFit/>
          </a:bodyPr>
          <a:p>
            <a:pPr eaLnBrk="1" hangingPunct="1">
              <a:buNone/>
            </a:pPr>
            <a:r>
              <a:rPr sz="3000" b="1" dirty="0">
                <a:solidFill>
                  <a:srgbClr val="0000CC"/>
                </a:solidFill>
                <a:sym typeface="+mn-ea"/>
              </a:rPr>
              <a:t>II. PHONG CÁCH NGÔN NGỮ SINH HOẠT</a:t>
            </a:r>
            <a:endParaRPr sz="3000" b="1" dirty="0">
              <a:solidFill>
                <a:srgbClr val="0000CC"/>
              </a:solidFill>
            </a:endParaRPr>
          </a:p>
          <a:p>
            <a:pPr eaLnBrk="1" hangingPunct="1">
              <a:buNone/>
            </a:pPr>
            <a:r>
              <a:rPr sz="3200" b="1" dirty="0">
                <a:solidFill>
                  <a:srgbClr val="CC6600"/>
                </a:solidFill>
                <a:sym typeface="+mn-ea"/>
              </a:rPr>
              <a:t>    </a:t>
            </a:r>
            <a:endParaRPr lang="en-US" sz="3200"/>
          </a:p>
        </p:txBody>
      </p:sp>
      <p:sp>
        <p:nvSpPr>
          <p:cNvPr id="4" name="Text Box 3"/>
          <p:cNvSpPr txBox="1"/>
          <p:nvPr/>
        </p:nvSpPr>
        <p:spPr>
          <a:xfrm>
            <a:off x="989330" y="990600"/>
            <a:ext cx="2646680" cy="583565"/>
          </a:xfrm>
          <a:prstGeom prst="rect">
            <a:avLst/>
          </a:prstGeom>
          <a:noFill/>
        </p:spPr>
        <p:txBody>
          <a:bodyPr wrap="square" rtlCol="0" anchor="t">
            <a:spAutoFit/>
          </a:bodyPr>
          <a:p>
            <a:r>
              <a:rPr sz="3200" b="1" dirty="0">
                <a:solidFill>
                  <a:schemeClr val="accent2">
                    <a:lumMod val="50000"/>
                  </a:schemeClr>
                </a:solidFill>
                <a:cs typeface="Times New Roman" panose="02020603050405020304" pitchFamily="18" charset="0"/>
                <a:sym typeface="+mn-ea"/>
              </a:rPr>
              <a:t>1. Tính cụ thể</a:t>
            </a:r>
            <a:endParaRPr lang="en-US" sz="3200" b="1" dirty="0">
              <a:solidFill>
                <a:schemeClr val="accent2">
                  <a:lumMod val="50000"/>
                </a:schemeClr>
              </a:solidFill>
              <a:cs typeface="Times New Roman" panose="02020603050405020304" pitchFamily="18" charset="0"/>
              <a:sym typeface="+mn-ea"/>
            </a:endParaRPr>
          </a:p>
        </p:txBody>
      </p:sp>
      <p:sp>
        <p:nvSpPr>
          <p:cNvPr id="8" name="Text Box 7"/>
          <p:cNvSpPr txBox="1"/>
          <p:nvPr/>
        </p:nvSpPr>
        <p:spPr>
          <a:xfrm>
            <a:off x="989330" y="1600200"/>
            <a:ext cx="8088630" cy="4523105"/>
          </a:xfrm>
          <a:prstGeom prst="rect">
            <a:avLst/>
          </a:prstGeom>
          <a:noFill/>
        </p:spPr>
        <p:txBody>
          <a:bodyPr wrap="square" rtlCol="0" anchor="t">
            <a:spAutoFit/>
          </a:bodyPr>
          <a:p>
            <a:pPr>
              <a:buChar char="-"/>
            </a:pPr>
            <a:r>
              <a:rPr lang="en-US" sz="3200" b="1" dirty="0">
                <a:solidFill>
                  <a:schemeClr val="tx1"/>
                </a:solidFill>
                <a:cs typeface="Times New Roman" panose="02020603050405020304" pitchFamily="18" charset="0"/>
                <a:sym typeface="+mn-ea"/>
              </a:rPr>
              <a:t> </a:t>
            </a:r>
            <a:r>
              <a:rPr sz="3200" dirty="0">
                <a:solidFill>
                  <a:schemeClr val="tx1"/>
                </a:solidFill>
                <a:cs typeface="Times New Roman" panose="02020603050405020304" pitchFamily="18" charset="0"/>
                <a:sym typeface="+mn-ea"/>
              </a:rPr>
              <a:t>Địa điểm và thời gian cụ thể: Buổi trưa, khu tập thể.</a:t>
            </a:r>
            <a:endParaRPr sz="3200" dirty="0">
              <a:solidFill>
                <a:schemeClr val="tx1"/>
              </a:solidFill>
              <a:cs typeface="Times New Roman" panose="02020603050405020304" pitchFamily="18" charset="0"/>
            </a:endParaRPr>
          </a:p>
          <a:p>
            <a:pPr>
              <a:buChar char="-"/>
            </a:pPr>
            <a:r>
              <a:rPr sz="3200" dirty="0">
                <a:solidFill>
                  <a:schemeClr val="tx1"/>
                </a:solidFill>
                <a:cs typeface="Times New Roman" panose="02020603050405020304" pitchFamily="18" charset="0"/>
                <a:sym typeface="+mn-ea"/>
              </a:rPr>
              <a:t> Người nói cụ thể: Lan, Hùng, mẹ Hương, ông hàng xóm.</a:t>
            </a:r>
            <a:endParaRPr sz="3200" dirty="0">
              <a:solidFill>
                <a:schemeClr val="tx1"/>
              </a:solidFill>
              <a:cs typeface="Times New Roman" panose="02020603050405020304" pitchFamily="18" charset="0"/>
            </a:endParaRPr>
          </a:p>
          <a:p>
            <a:pPr>
              <a:buChar char="-"/>
            </a:pPr>
            <a:r>
              <a:rPr sz="3200" dirty="0">
                <a:solidFill>
                  <a:schemeClr val="tx1"/>
                </a:solidFill>
                <a:cs typeface="Times New Roman" panose="02020603050405020304" pitchFamily="18" charset="0"/>
                <a:sym typeface="+mn-ea"/>
              </a:rPr>
              <a:t> Người nghe cụ thể: Hương, Lan, Hùng</a:t>
            </a:r>
            <a:endParaRPr sz="3200" dirty="0">
              <a:solidFill>
                <a:schemeClr val="tx1"/>
              </a:solidFill>
              <a:cs typeface="Times New Roman" panose="02020603050405020304" pitchFamily="18" charset="0"/>
            </a:endParaRPr>
          </a:p>
          <a:p>
            <a:pPr>
              <a:buChar char="-"/>
            </a:pPr>
            <a:r>
              <a:rPr lang="en-US" sz="3200" dirty="0">
                <a:solidFill>
                  <a:schemeClr val="tx1"/>
                </a:solidFill>
                <a:cs typeface="Times New Roman" panose="02020603050405020304" pitchFamily="18" charset="0"/>
                <a:sym typeface="+mn-ea"/>
              </a:rPr>
              <a:t> </a:t>
            </a:r>
            <a:r>
              <a:rPr sz="3200" dirty="0">
                <a:solidFill>
                  <a:schemeClr val="tx1"/>
                </a:solidFill>
                <a:cs typeface="Times New Roman" panose="02020603050405020304" pitchFamily="18" charset="0"/>
                <a:sym typeface="+mn-ea"/>
              </a:rPr>
              <a:t>Có đích lời nói cụ thể: Lan, Hùng gọi Hương đi học, mẹ Hương khuyên Lan, Hùng</a:t>
            </a:r>
            <a:endParaRPr sz="3200" dirty="0">
              <a:solidFill>
                <a:schemeClr val="tx1"/>
              </a:solidFill>
              <a:cs typeface="Times New Roman" panose="02020603050405020304" pitchFamily="18" charset="0"/>
            </a:endParaRPr>
          </a:p>
          <a:p>
            <a:pPr>
              <a:buChar char="-"/>
            </a:pPr>
            <a:r>
              <a:rPr lang="en-US" sz="3200" dirty="0">
                <a:solidFill>
                  <a:schemeClr val="tx1"/>
                </a:solidFill>
                <a:cs typeface="Times New Roman" panose="02020603050405020304" pitchFamily="18" charset="0"/>
                <a:sym typeface="+mn-ea"/>
              </a:rPr>
              <a:t> </a:t>
            </a:r>
            <a:r>
              <a:rPr sz="3200" dirty="0">
                <a:solidFill>
                  <a:schemeClr val="tx1"/>
                </a:solidFill>
                <a:cs typeface="Times New Roman" panose="02020603050405020304" pitchFamily="18" charset="0"/>
                <a:sym typeface="+mn-ea"/>
              </a:rPr>
              <a:t>Có cách diễn đạt cụ thể qua việc dùng từ ngữ (kèm theo ngữ điệu) phù hợp với đối thoại.</a:t>
            </a:r>
            <a:endParaRPr lang="en-US" sz="3200" dirty="0">
              <a:solidFill>
                <a:schemeClr val="tx1"/>
              </a:solidFill>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ox(in)">
                                      <p:cBhvr>
                                        <p:cTn id="17" dur="2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ox(in)">
                                      <p:cBhvr>
                                        <p:cTn id="22" dur="20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ox(in)">
                                      <p:cBhvr>
                                        <p:cTn id="27" dur="20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ox(in)">
                                      <p:cBhvr>
                                        <p:cTn id="32" dur="20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ox(in)">
                                      <p:cBhvr>
                                        <p:cTn id="37"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86130" y="339725"/>
            <a:ext cx="3157220" cy="583565"/>
          </a:xfrm>
          <a:prstGeom prst="rect">
            <a:avLst/>
          </a:prstGeom>
          <a:noFill/>
        </p:spPr>
        <p:txBody>
          <a:bodyPr wrap="square" rtlCol="0" anchor="t">
            <a:spAutoFit/>
          </a:bodyPr>
          <a:p>
            <a:r>
              <a:rPr sz="3200" b="1" dirty="0">
                <a:solidFill>
                  <a:schemeClr val="accent2">
                    <a:lumMod val="50000"/>
                  </a:schemeClr>
                </a:solidFill>
                <a:cs typeface="Times New Roman" panose="02020603050405020304" pitchFamily="18" charset="0"/>
                <a:sym typeface="+mn-ea"/>
              </a:rPr>
              <a:t>2. Tính cảm xúc</a:t>
            </a:r>
            <a:endParaRPr lang="en-US" sz="3200" b="1" dirty="0">
              <a:solidFill>
                <a:schemeClr val="accent2">
                  <a:lumMod val="50000"/>
                </a:schemeClr>
              </a:solidFill>
              <a:cs typeface="Times New Roman" panose="02020603050405020304" pitchFamily="18" charset="0"/>
              <a:sym typeface="+mn-ea"/>
            </a:endParaRPr>
          </a:p>
        </p:txBody>
      </p:sp>
      <p:sp>
        <p:nvSpPr>
          <p:cNvPr id="3" name="Text Box 2"/>
          <p:cNvSpPr txBox="1"/>
          <p:nvPr/>
        </p:nvSpPr>
        <p:spPr>
          <a:xfrm>
            <a:off x="709930" y="959485"/>
            <a:ext cx="8182610" cy="5262245"/>
          </a:xfrm>
          <a:prstGeom prst="rect">
            <a:avLst/>
          </a:prstGeom>
          <a:noFill/>
        </p:spPr>
        <p:txBody>
          <a:bodyPr wrap="square" rtlCol="0" anchor="t">
            <a:spAutoFit/>
          </a:bodyPr>
          <a:p>
            <a:pPr>
              <a:spcBef>
                <a:spcPct val="50000"/>
              </a:spcBef>
            </a:pPr>
            <a:r>
              <a:rPr sz="2800" dirty="0">
                <a:solidFill>
                  <a:schemeClr val="bg1"/>
                </a:solidFill>
                <a:cs typeface="Times New Roman" panose="02020603050405020304" pitchFamily="18" charset="0"/>
                <a:sym typeface="+mn-ea"/>
              </a:rPr>
              <a:t>G</a:t>
            </a:r>
            <a:r>
              <a:rPr lang="en-US" sz="2800" dirty="0">
                <a:solidFill>
                  <a:schemeClr val="tx1"/>
                </a:solidFill>
                <a:cs typeface="Times New Roman" panose="02020603050405020304" pitchFamily="18" charset="0"/>
                <a:sym typeface="+mn-ea"/>
              </a:rPr>
              <a:t>- </a:t>
            </a:r>
            <a:r>
              <a:rPr lang="en-US" sz="2800" dirty="0">
                <a:cs typeface="Times New Roman" panose="02020603050405020304" pitchFamily="18" charset="0"/>
                <a:sym typeface="+mn-ea"/>
              </a:rPr>
              <a:t>Lời nói đều biểu hiện thái độ, tình cảm qua giọng điệu.</a:t>
            </a:r>
            <a:endParaRPr sz="2800" dirty="0">
              <a:solidFill>
                <a:schemeClr val="tx1"/>
              </a:solidFill>
              <a:cs typeface="Times New Roman" panose="02020603050405020304" pitchFamily="18" charset="0"/>
              <a:sym typeface="+mn-ea"/>
            </a:endParaRPr>
          </a:p>
          <a:p>
            <a:pPr>
              <a:spcBef>
                <a:spcPct val="50000"/>
              </a:spcBef>
            </a:pPr>
            <a:r>
              <a:rPr lang="en-US" sz="2800" dirty="0">
                <a:solidFill>
                  <a:schemeClr val="tx1"/>
                </a:solidFill>
                <a:cs typeface="Times New Roman" panose="02020603050405020304" pitchFamily="18" charset="0"/>
                <a:sym typeface="+mn-ea"/>
              </a:rPr>
              <a:t>  + G</a:t>
            </a:r>
            <a:r>
              <a:rPr sz="2800" dirty="0">
                <a:solidFill>
                  <a:schemeClr val="tx1"/>
                </a:solidFill>
                <a:cs typeface="Times New Roman" panose="02020603050405020304" pitchFamily="18" charset="0"/>
                <a:sym typeface="+mn-ea"/>
              </a:rPr>
              <a:t>iọng điệu thân mật trong thông tin, kêu gọi, thúc giục</a:t>
            </a:r>
            <a:r>
              <a:rPr lang="en-US" sz="2800" dirty="0">
                <a:solidFill>
                  <a:schemeClr val="tx1"/>
                </a:solidFill>
                <a:cs typeface="Times New Roman" panose="02020603050405020304" pitchFamily="18" charset="0"/>
                <a:sym typeface="+mn-ea"/>
              </a:rPr>
              <a:t> </a:t>
            </a:r>
            <a:r>
              <a:rPr sz="2800" dirty="0">
                <a:solidFill>
                  <a:schemeClr val="tx1"/>
                </a:solidFill>
                <a:cs typeface="Times New Roman" panose="02020603050405020304" pitchFamily="18" charset="0"/>
                <a:sym typeface="+mn-ea"/>
              </a:rPr>
              <a:t>(Lan, Hùng)</a:t>
            </a:r>
            <a:endParaRPr sz="2800" dirty="0">
              <a:solidFill>
                <a:schemeClr val="tx1"/>
              </a:solidFill>
              <a:cs typeface="Times New Roman" panose="02020603050405020304" pitchFamily="18" charset="0"/>
            </a:endParaRPr>
          </a:p>
          <a:p>
            <a:pPr>
              <a:spcBef>
                <a:spcPct val="50000"/>
              </a:spcBef>
            </a:pPr>
            <a:r>
              <a:rPr lang="en-US" sz="2800" dirty="0">
                <a:solidFill>
                  <a:schemeClr val="tx1"/>
                </a:solidFill>
                <a:cs typeface="Times New Roman" panose="02020603050405020304" pitchFamily="18" charset="0"/>
                <a:sym typeface="+mn-ea"/>
              </a:rPr>
              <a:t>  + </a:t>
            </a:r>
            <a:r>
              <a:rPr sz="2800" dirty="0">
                <a:solidFill>
                  <a:schemeClr val="tx1"/>
                </a:solidFill>
                <a:cs typeface="Times New Roman" panose="02020603050405020304" pitchFamily="18" charset="0"/>
                <a:sym typeface="+mn-ea"/>
              </a:rPr>
              <a:t>Giọng thân mật yêu thương trong lời khuyên bảo của</a:t>
            </a:r>
            <a:r>
              <a:rPr lang="en-US" sz="2800" dirty="0">
                <a:solidFill>
                  <a:schemeClr val="tx1"/>
                </a:solidFill>
                <a:cs typeface="Times New Roman" panose="02020603050405020304" pitchFamily="18" charset="0"/>
                <a:sym typeface="+mn-ea"/>
              </a:rPr>
              <a:t> người</a:t>
            </a:r>
            <a:r>
              <a:rPr sz="2800" dirty="0">
                <a:solidFill>
                  <a:schemeClr val="tx1"/>
                </a:solidFill>
                <a:cs typeface="Times New Roman" panose="02020603050405020304" pitchFamily="18" charset="0"/>
                <a:sym typeface="+mn-ea"/>
              </a:rPr>
              <a:t> mẹ.</a:t>
            </a:r>
            <a:endParaRPr sz="2800" dirty="0">
              <a:solidFill>
                <a:schemeClr val="tx1"/>
              </a:solidFill>
              <a:cs typeface="Times New Roman" panose="02020603050405020304" pitchFamily="18" charset="0"/>
            </a:endParaRPr>
          </a:p>
          <a:p>
            <a:pPr>
              <a:spcBef>
                <a:spcPct val="50000"/>
              </a:spcBef>
            </a:pPr>
            <a:r>
              <a:rPr lang="en-US" sz="2800" dirty="0">
                <a:solidFill>
                  <a:schemeClr val="tx1"/>
                </a:solidFill>
                <a:cs typeface="Times New Roman" panose="02020603050405020304" pitchFamily="18" charset="0"/>
                <a:sym typeface="+mn-ea"/>
              </a:rPr>
              <a:t>  + </a:t>
            </a:r>
            <a:r>
              <a:rPr sz="2800" dirty="0">
                <a:solidFill>
                  <a:schemeClr val="tx1"/>
                </a:solidFill>
                <a:cs typeface="Times New Roman" panose="02020603050405020304" pitchFamily="18" charset="0"/>
                <a:sym typeface="+mn-ea"/>
              </a:rPr>
              <a:t>Giọng thân mật trong sự trách móc</a:t>
            </a:r>
            <a:r>
              <a:rPr lang="en-US" sz="2800" dirty="0">
                <a:solidFill>
                  <a:schemeClr val="tx1"/>
                </a:solidFill>
                <a:cs typeface="Times New Roman" panose="02020603050405020304" pitchFamily="18" charset="0"/>
                <a:sym typeface="+mn-ea"/>
              </a:rPr>
              <a:t> </a:t>
            </a:r>
            <a:r>
              <a:rPr sz="2800" dirty="0">
                <a:solidFill>
                  <a:schemeClr val="tx1"/>
                </a:solidFill>
                <a:cs typeface="Times New Roman" panose="02020603050405020304" pitchFamily="18" charset="0"/>
                <a:sym typeface="+mn-ea"/>
              </a:rPr>
              <a:t>(</a:t>
            </a:r>
            <a:r>
              <a:rPr sz="2800" i="1" dirty="0">
                <a:solidFill>
                  <a:schemeClr val="tx1"/>
                </a:solidFill>
                <a:cs typeface="Times New Roman" panose="02020603050405020304" pitchFamily="18" charset="0"/>
                <a:sym typeface="+mn-ea"/>
              </a:rPr>
              <a:t>gớm</a:t>
            </a:r>
            <a:r>
              <a:rPr sz="2800" dirty="0">
                <a:solidFill>
                  <a:schemeClr val="tx1"/>
                </a:solidFill>
                <a:cs typeface="Times New Roman" panose="02020603050405020304" pitchFamily="18" charset="0"/>
                <a:sym typeface="+mn-ea"/>
              </a:rPr>
              <a:t>), trong so sánh (</a:t>
            </a:r>
            <a:r>
              <a:rPr lang="en-US" sz="2800" i="1" dirty="0">
                <a:solidFill>
                  <a:schemeClr val="tx1"/>
                </a:solidFill>
                <a:cs typeface="Times New Roman" panose="02020603050405020304" pitchFamily="18" charset="0"/>
                <a:sym typeface="+mn-ea"/>
              </a:rPr>
              <a:t>c</a:t>
            </a:r>
            <a:r>
              <a:rPr sz="2800" i="1" dirty="0">
                <a:solidFill>
                  <a:schemeClr val="tx1"/>
                </a:solidFill>
                <a:cs typeface="Times New Roman" panose="02020603050405020304" pitchFamily="18" charset="0"/>
                <a:sym typeface="+mn-ea"/>
              </a:rPr>
              <a:t>hậm như rùa, lạch bà lạch bạch như vịt</a:t>
            </a:r>
            <a:r>
              <a:rPr lang="en-US" sz="2800" i="1" dirty="0">
                <a:solidFill>
                  <a:schemeClr val="tx1"/>
                </a:solidFill>
                <a:cs typeface="Times New Roman" panose="02020603050405020304" pitchFamily="18" charset="0"/>
                <a:sym typeface="+mn-ea"/>
              </a:rPr>
              <a:t>,...</a:t>
            </a:r>
            <a:r>
              <a:rPr sz="2800" i="1" dirty="0">
                <a:solidFill>
                  <a:schemeClr val="tx1"/>
                </a:solidFill>
                <a:cs typeface="Times New Roman" panose="02020603050405020304" pitchFamily="18" charset="0"/>
                <a:sym typeface="+mn-ea"/>
              </a:rPr>
              <a:t>)</a:t>
            </a:r>
            <a:endParaRPr sz="2800" i="1" dirty="0">
              <a:solidFill>
                <a:schemeClr val="tx1"/>
              </a:solidFill>
              <a:cs typeface="Times New Roman" panose="02020603050405020304" pitchFamily="18" charset="0"/>
            </a:endParaRPr>
          </a:p>
          <a:p>
            <a:pPr>
              <a:spcBef>
                <a:spcPct val="50000"/>
              </a:spcBef>
            </a:pPr>
            <a:r>
              <a:rPr lang="en-US" sz="2800" dirty="0">
                <a:solidFill>
                  <a:schemeClr val="tx1"/>
                </a:solidFill>
                <a:cs typeface="Times New Roman" panose="02020603050405020304" pitchFamily="18" charset="0"/>
                <a:sym typeface="+mn-ea"/>
              </a:rPr>
              <a:t>  + </a:t>
            </a:r>
            <a:r>
              <a:rPr sz="2800" dirty="0">
                <a:solidFill>
                  <a:schemeClr val="tx1"/>
                </a:solidFill>
                <a:cs typeface="Times New Roman" panose="02020603050405020304" pitchFamily="18" charset="0"/>
                <a:sym typeface="+mn-ea"/>
              </a:rPr>
              <a:t>Giọng quát nạt bực bội của ông hàng xóm</a:t>
            </a:r>
            <a:r>
              <a:rPr lang="en-US" sz="2800" dirty="0">
                <a:solidFill>
                  <a:schemeClr val="tx1"/>
                </a:solidFill>
                <a:cs typeface="Times New Roman" panose="02020603050405020304" pitchFamily="18" charset="0"/>
                <a:sym typeface="+mn-ea"/>
              </a:rPr>
              <a:t> (</a:t>
            </a:r>
            <a:r>
              <a:rPr lang="en-US" sz="2800" i="1" dirty="0">
                <a:solidFill>
                  <a:schemeClr val="tx1"/>
                </a:solidFill>
                <a:cs typeface="Times New Roman" panose="02020603050405020304" pitchFamily="18" charset="0"/>
                <a:sym typeface="+mn-ea"/>
              </a:rPr>
              <a:t>không cho ai...)</a:t>
            </a:r>
            <a:endParaRPr lang="en-US" sz="2800" i="1" dirty="0">
              <a:solidFill>
                <a:schemeClr val="tx1"/>
              </a:solidFill>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362200" y="5486400"/>
            <a:ext cx="614680" cy="521970"/>
          </a:xfrm>
          <a:prstGeom prst="rect">
            <a:avLst/>
          </a:prstGeom>
          <a:noFill/>
        </p:spPr>
        <p:txBody>
          <a:bodyPr wrap="none" rtlCol="0" anchor="t">
            <a:spAutoFit/>
          </a:bodyPr>
          <a:p>
            <a:pPr algn="l"/>
            <a:r>
              <a:rPr dirty="0">
                <a:sym typeface="+mn-ea"/>
              </a:rPr>
              <a:t> </a:t>
            </a:r>
            <a:r>
              <a:rPr dirty="0">
                <a:solidFill>
                  <a:schemeClr val="tx1"/>
                </a:solidFill>
                <a:sym typeface="+mn-ea"/>
              </a:rPr>
              <a:t>     </a:t>
            </a:r>
            <a:r>
              <a:rPr sz="2800" dirty="0">
                <a:solidFill>
                  <a:schemeClr val="tx1"/>
                </a:solidFill>
                <a:sym typeface="+mn-ea"/>
              </a:rPr>
              <a:t> </a:t>
            </a:r>
            <a:endParaRPr lang="en-US" dirty="0">
              <a:solidFill>
                <a:schemeClr val="tx1"/>
              </a:solidFill>
              <a:sym typeface="+mn-ea"/>
            </a:endParaRPr>
          </a:p>
        </p:txBody>
      </p:sp>
      <p:sp>
        <p:nvSpPr>
          <p:cNvPr id="3" name="Text Box 2"/>
          <p:cNvSpPr txBox="1"/>
          <p:nvPr/>
        </p:nvSpPr>
        <p:spPr>
          <a:xfrm>
            <a:off x="304800" y="762000"/>
            <a:ext cx="8488680" cy="2245360"/>
          </a:xfrm>
          <a:prstGeom prst="rect">
            <a:avLst/>
          </a:prstGeom>
          <a:noFill/>
        </p:spPr>
        <p:txBody>
          <a:bodyPr wrap="square" rtlCol="0" anchor="t">
            <a:spAutoFit/>
          </a:bodyPr>
          <a:p>
            <a:pPr algn="l"/>
            <a:r>
              <a:rPr lang="en-US" noProof="0" dirty="0">
                <a:ln>
                  <a:noFill/>
                </a:ln>
                <a:effectLst/>
                <a:uLnTx/>
                <a:uFillTx/>
                <a:sym typeface="+mn-ea"/>
              </a:rPr>
              <a:t> </a:t>
            </a:r>
            <a:r>
              <a:rPr lang="en-US" sz="2800" noProof="0" dirty="0">
                <a:ln>
                  <a:noFill/>
                </a:ln>
                <a:effectLst/>
                <a:uLnTx/>
                <a:uFillTx/>
                <a:sym typeface="+mn-ea"/>
              </a:rPr>
              <a:t>- </a:t>
            </a:r>
            <a:r>
              <a:rPr lang="en-US" sz="2800" noProof="0" dirty="0" err="1">
                <a:ln>
                  <a:noFill/>
                </a:ln>
                <a:effectLst/>
                <a:uLnTx/>
                <a:uFillTx/>
                <a:sym typeface="+mn-ea"/>
              </a:rPr>
              <a:t>Sử</a:t>
            </a:r>
            <a:r>
              <a:rPr lang="en-US" sz="2800" noProof="0" dirty="0">
                <a:ln>
                  <a:noFill/>
                </a:ln>
                <a:effectLst/>
                <a:uLnTx/>
                <a:uFillTx/>
                <a:sym typeface="+mn-ea"/>
              </a:rPr>
              <a:t> </a:t>
            </a:r>
            <a:r>
              <a:rPr lang="en-US" sz="2800" noProof="0" dirty="0" err="1">
                <a:ln>
                  <a:noFill/>
                </a:ln>
                <a:effectLst/>
                <a:uLnTx/>
                <a:uFillTx/>
                <a:sym typeface="+mn-ea"/>
              </a:rPr>
              <a:t>dụng</a:t>
            </a:r>
            <a:r>
              <a:rPr lang="en-US" sz="2800" noProof="0" dirty="0">
                <a:ln>
                  <a:noFill/>
                </a:ln>
                <a:effectLst/>
                <a:uLnTx/>
                <a:uFillTx/>
                <a:sym typeface="+mn-ea"/>
              </a:rPr>
              <a:t> </a:t>
            </a:r>
            <a:r>
              <a:rPr lang="en-US" sz="2800" noProof="0" dirty="0" err="1">
                <a:ln>
                  <a:noFill/>
                </a:ln>
                <a:effectLst/>
                <a:uLnTx/>
                <a:uFillTx/>
                <a:sym typeface="+mn-ea"/>
              </a:rPr>
              <a:t>các</a:t>
            </a:r>
            <a:r>
              <a:rPr lang="en-US" sz="2800" noProof="0" dirty="0">
                <a:ln>
                  <a:noFill/>
                </a:ln>
                <a:effectLst/>
                <a:uLnTx/>
                <a:uFillTx/>
                <a:sym typeface="+mn-ea"/>
              </a:rPr>
              <a:t> </a:t>
            </a:r>
            <a:r>
              <a:rPr lang="en-US" sz="2800" noProof="0" dirty="0" err="1">
                <a:ln>
                  <a:noFill/>
                </a:ln>
                <a:effectLst/>
                <a:uLnTx/>
                <a:uFillTx/>
                <a:sym typeface="+mn-ea"/>
              </a:rPr>
              <a:t>từ</a:t>
            </a:r>
            <a:r>
              <a:rPr lang="en-US" sz="2800" noProof="0" dirty="0">
                <a:ln>
                  <a:noFill/>
                </a:ln>
                <a:effectLst/>
                <a:uLnTx/>
                <a:uFillTx/>
                <a:sym typeface="+mn-ea"/>
              </a:rPr>
              <a:t> </a:t>
            </a:r>
            <a:r>
              <a:rPr lang="en-US" sz="2800" noProof="0" dirty="0" err="1">
                <a:ln>
                  <a:noFill/>
                </a:ln>
                <a:effectLst/>
                <a:uLnTx/>
                <a:uFillTx/>
                <a:sym typeface="+mn-ea"/>
              </a:rPr>
              <a:t>ngữ</a:t>
            </a:r>
            <a:r>
              <a:rPr lang="en-US" sz="2800" noProof="0" dirty="0">
                <a:ln>
                  <a:noFill/>
                </a:ln>
                <a:effectLst/>
                <a:uLnTx/>
                <a:uFillTx/>
                <a:sym typeface="+mn-ea"/>
              </a:rPr>
              <a:t> </a:t>
            </a:r>
            <a:r>
              <a:rPr lang="en-US" sz="2800" noProof="0" dirty="0" err="1">
                <a:ln>
                  <a:noFill/>
                </a:ln>
                <a:effectLst/>
                <a:uLnTx/>
                <a:uFillTx/>
                <a:sym typeface="+mn-ea"/>
              </a:rPr>
              <a:t>khẩu</a:t>
            </a:r>
            <a:r>
              <a:rPr lang="en-US" sz="2800" noProof="0" dirty="0">
                <a:ln>
                  <a:noFill/>
                </a:ln>
                <a:effectLst/>
                <a:uLnTx/>
                <a:uFillTx/>
                <a:sym typeface="+mn-ea"/>
              </a:rPr>
              <a:t> </a:t>
            </a:r>
            <a:r>
              <a:rPr lang="en-US" sz="2800" noProof="0" dirty="0" err="1">
                <a:ln>
                  <a:noFill/>
                </a:ln>
                <a:effectLst/>
                <a:uLnTx/>
                <a:uFillTx/>
                <a:sym typeface="+mn-ea"/>
              </a:rPr>
              <a:t>ngữ</a:t>
            </a:r>
            <a:r>
              <a:rPr lang="en-US" sz="2800" noProof="0" dirty="0">
                <a:ln>
                  <a:noFill/>
                </a:ln>
                <a:effectLst/>
                <a:uLnTx/>
                <a:uFillTx/>
                <a:sym typeface="+mn-ea"/>
              </a:rPr>
              <a:t>, </a:t>
            </a:r>
            <a:r>
              <a:rPr lang="en-US" sz="2800" noProof="0" dirty="0" err="1">
                <a:ln>
                  <a:noFill/>
                </a:ln>
                <a:effectLst/>
                <a:uLnTx/>
                <a:uFillTx/>
                <a:sym typeface="+mn-ea"/>
              </a:rPr>
              <a:t>có</a:t>
            </a:r>
            <a:r>
              <a:rPr lang="en-US" sz="2800" noProof="0" dirty="0">
                <a:ln>
                  <a:noFill/>
                </a:ln>
                <a:effectLst/>
                <a:uLnTx/>
                <a:uFillTx/>
                <a:sym typeface="+mn-ea"/>
              </a:rPr>
              <a:t> </a:t>
            </a:r>
            <a:r>
              <a:rPr lang="en-US" sz="2800" noProof="0" dirty="0" err="1">
                <a:ln>
                  <a:noFill/>
                </a:ln>
                <a:effectLst/>
                <a:uLnTx/>
                <a:uFillTx/>
                <a:sym typeface="+mn-ea"/>
              </a:rPr>
              <a:t>tính</a:t>
            </a:r>
            <a:r>
              <a:rPr lang="en-US" sz="2800" noProof="0" dirty="0">
                <a:ln>
                  <a:noFill/>
                </a:ln>
                <a:effectLst/>
                <a:uLnTx/>
                <a:uFillTx/>
                <a:sym typeface="+mn-ea"/>
              </a:rPr>
              <a:t> </a:t>
            </a:r>
            <a:r>
              <a:rPr lang="en-US" sz="2800" noProof="0" dirty="0" err="1">
                <a:ln>
                  <a:noFill/>
                </a:ln>
                <a:effectLst/>
                <a:uLnTx/>
                <a:uFillTx/>
                <a:sym typeface="+mn-ea"/>
              </a:rPr>
              <a:t>thân</a:t>
            </a:r>
            <a:r>
              <a:rPr lang="en-US" sz="2800" noProof="0" dirty="0">
                <a:ln>
                  <a:noFill/>
                </a:ln>
                <a:effectLst/>
                <a:uLnTx/>
                <a:uFillTx/>
                <a:sym typeface="+mn-ea"/>
              </a:rPr>
              <a:t> </a:t>
            </a:r>
            <a:r>
              <a:rPr lang="en-US" sz="2800" noProof="0" dirty="0" err="1">
                <a:ln>
                  <a:noFill/>
                </a:ln>
                <a:effectLst/>
                <a:uLnTx/>
                <a:uFillTx/>
                <a:sym typeface="+mn-ea"/>
              </a:rPr>
              <a:t>mật</a:t>
            </a:r>
            <a:r>
              <a:rPr lang="en-US" sz="2800" noProof="0" dirty="0">
                <a:ln>
                  <a:noFill/>
                </a:ln>
                <a:effectLst/>
                <a:uLnTx/>
                <a:uFillTx/>
                <a:sym typeface="+mn-ea"/>
              </a:rPr>
              <a:t> </a:t>
            </a:r>
            <a:r>
              <a:rPr lang="en-US" sz="2800" noProof="0" dirty="0" err="1">
                <a:ln>
                  <a:noFill/>
                </a:ln>
                <a:effectLst/>
                <a:uLnTx/>
                <a:uFillTx/>
                <a:sym typeface="+mn-ea"/>
              </a:rPr>
              <a:t>suồng</a:t>
            </a:r>
            <a:r>
              <a:rPr lang="en-US" sz="2800" noProof="0" dirty="0">
                <a:ln>
                  <a:noFill/>
                </a:ln>
                <a:effectLst/>
                <a:uLnTx/>
                <a:uFillTx/>
                <a:sym typeface="+mn-ea"/>
              </a:rPr>
              <a:t> </a:t>
            </a:r>
            <a:r>
              <a:rPr lang="en-US" sz="2800" noProof="0" dirty="0" err="1">
                <a:ln>
                  <a:noFill/>
                </a:ln>
                <a:effectLst/>
                <a:uLnTx/>
                <a:uFillTx/>
                <a:sym typeface="+mn-ea"/>
              </a:rPr>
              <a:t>sã thể hiện cảm xúc rõ rệt</a:t>
            </a:r>
            <a:r>
              <a:rPr lang="en-US" sz="2800" noProof="0" dirty="0">
                <a:ln>
                  <a:noFill/>
                </a:ln>
                <a:effectLst/>
                <a:uLnTx/>
                <a:uFillTx/>
                <a:sym typeface="+mn-ea"/>
              </a:rPr>
              <a:t>: gì mà, gớm, </a:t>
            </a:r>
            <a:r>
              <a:rPr sz="2800" i="1" dirty="0">
                <a:sym typeface="+mn-ea"/>
              </a:rPr>
              <a:t>chúng mày, lạch bà lạch bạch, ngủ ngáy, chậm như rùa…</a:t>
            </a:r>
            <a:r>
              <a:rPr sz="2800" dirty="0">
                <a:sym typeface="+mn-ea"/>
              </a:rPr>
              <a:t>                                                </a:t>
            </a:r>
            <a:endParaRPr lang="en-US" sz="2800" dirty="0">
              <a:solidFill>
                <a:schemeClr val="tx1"/>
              </a:solidFill>
              <a:sym typeface="+mn-ea"/>
            </a:endParaRPr>
          </a:p>
          <a:p>
            <a:pPr marL="0" marR="0" lvl="0" indent="0" algn="l" defTabSz="914400" rtl="0" eaLnBrk="1" fontAlgn="base" latinLnBrk="0" hangingPunct="1">
              <a:lnSpc>
                <a:spcPct val="100000"/>
              </a:lnSpc>
              <a:spcBef>
                <a:spcPct val="0"/>
              </a:spcBef>
              <a:spcAft>
                <a:spcPct val="0"/>
              </a:spcAft>
              <a:buClrTx/>
              <a:buSzTx/>
              <a:buFontTx/>
              <a:buNone/>
              <a:defRPr/>
            </a:pPr>
            <a:r>
              <a:rPr lang="en-US" sz="2800" noProof="0" dirty="0">
                <a:ln>
                  <a:noFill/>
                </a:ln>
                <a:effectLst/>
                <a:uLnTx/>
                <a:uFillTx/>
                <a:sym typeface="+mn-ea"/>
              </a:rPr>
              <a:t>- Những kiểu câu giàu sắc thái biểu cảm: cảm thán, cầu khiến, những lời gọi đáp, trách mắng...</a:t>
            </a:r>
            <a:endParaRPr lang="en-US" sz="2800"/>
          </a:p>
        </p:txBody>
      </p:sp>
      <p:sp>
        <p:nvSpPr>
          <p:cNvPr id="4" name="Text Box 3"/>
          <p:cNvSpPr txBox="1"/>
          <p:nvPr/>
        </p:nvSpPr>
        <p:spPr>
          <a:xfrm>
            <a:off x="430530" y="3150235"/>
            <a:ext cx="2546350" cy="583565"/>
          </a:xfrm>
          <a:prstGeom prst="rect">
            <a:avLst/>
          </a:prstGeom>
          <a:noFill/>
        </p:spPr>
        <p:txBody>
          <a:bodyPr wrap="none" rtlCol="0" anchor="t">
            <a:spAutoFit/>
          </a:bodyPr>
          <a:p>
            <a:r>
              <a:rPr sz="3200" b="1" dirty="0">
                <a:solidFill>
                  <a:schemeClr val="accent2">
                    <a:lumMod val="50000"/>
                  </a:schemeClr>
                </a:solidFill>
                <a:cs typeface="Times New Roman" panose="02020603050405020304" pitchFamily="18" charset="0"/>
                <a:sym typeface="+mn-ea"/>
              </a:rPr>
              <a:t>3. Tính cá thể</a:t>
            </a:r>
            <a:endParaRPr lang="en-US" sz="3200" b="1" dirty="0">
              <a:solidFill>
                <a:schemeClr val="accent2">
                  <a:lumMod val="50000"/>
                </a:schemeClr>
              </a:solidFill>
              <a:cs typeface="Times New Roman" panose="02020603050405020304" pitchFamily="18" charset="0"/>
              <a:sym typeface="+mn-ea"/>
            </a:endParaRPr>
          </a:p>
        </p:txBody>
      </p:sp>
      <p:sp>
        <p:nvSpPr>
          <p:cNvPr id="5" name="Text Box 4"/>
          <p:cNvSpPr txBox="1"/>
          <p:nvPr/>
        </p:nvSpPr>
        <p:spPr>
          <a:xfrm>
            <a:off x="381000" y="3810000"/>
            <a:ext cx="8431530" cy="953135"/>
          </a:xfrm>
          <a:prstGeom prst="rect">
            <a:avLst/>
          </a:prstGeom>
          <a:noFill/>
        </p:spPr>
        <p:txBody>
          <a:bodyPr wrap="square" rtlCol="0" anchor="t">
            <a:spAutoFit/>
          </a:bodyPr>
          <a:p>
            <a:r>
              <a:rPr lang="en-US" sz="2800" dirty="0">
                <a:cs typeface="Times New Roman" panose="02020603050405020304" pitchFamily="18" charset="0"/>
                <a:sym typeface="+mn-ea"/>
              </a:rPr>
              <a:t>- </a:t>
            </a:r>
            <a:r>
              <a:rPr sz="2800" dirty="0">
                <a:cs typeface="Times New Roman" panose="02020603050405020304" pitchFamily="18" charset="0"/>
                <a:sym typeface="+mn-ea"/>
              </a:rPr>
              <a:t>Mỗi người có</a:t>
            </a:r>
            <a:r>
              <a:rPr lang="en-US" sz="2800" dirty="0">
                <a:cs typeface="Times New Roman" panose="02020603050405020304" pitchFamily="18" charset="0"/>
                <a:sym typeface="+mn-ea"/>
              </a:rPr>
              <a:t> một</a:t>
            </a:r>
            <a:r>
              <a:rPr sz="2800" dirty="0">
                <a:cs typeface="Times New Roman" panose="02020603050405020304" pitchFamily="18" charset="0"/>
                <a:sym typeface="+mn-ea"/>
              </a:rPr>
              <a:t> giọng nói riêng </a:t>
            </a:r>
            <a:endParaRPr sz="2800" dirty="0">
              <a:solidFill>
                <a:schemeClr val="tx1"/>
              </a:solidFill>
              <a:cs typeface="Times New Roman" panose="02020603050405020304" pitchFamily="18" charset="0"/>
              <a:sym typeface="+mn-ea"/>
            </a:endParaRPr>
          </a:p>
          <a:p>
            <a:r>
              <a:rPr lang="en-US" sz="2800" dirty="0">
                <a:cs typeface="Times New Roman" panose="02020603050405020304" pitchFamily="18" charset="0"/>
                <a:sym typeface="+mn-ea"/>
              </a:rPr>
              <a:t>- V</a:t>
            </a:r>
            <a:r>
              <a:rPr sz="2800" dirty="0">
                <a:cs typeface="Times New Roman" panose="02020603050405020304" pitchFamily="18" charset="0"/>
                <a:sym typeface="+mn-ea"/>
              </a:rPr>
              <a:t>ốn từ ngữ ưa dùng riêng, có những cách nói riêng</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ox(in)">
                                      <p:cBhvr>
                                        <p:cTn id="22" dur="2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box(in)">
                                      <p:cBhvr>
                                        <p:cTn id="2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p:nvPr>
        </p:nvSpPr>
        <p:spPr/>
        <p:txBody>
          <a:bodyPr vert="horz" wrap="square" lIns="91440" tIns="45720" rIns="91440" bIns="45720" anchor="ctr" anchorCtr="0"/>
          <a:p>
            <a:endParaRPr dirty="0"/>
          </a:p>
        </p:txBody>
      </p:sp>
      <p:sp>
        <p:nvSpPr>
          <p:cNvPr id="20483" name="Rectangle 3"/>
          <p:cNvSpPr>
            <a:spLocks noGrp="1"/>
          </p:cNvSpPr>
          <p:nvPr>
            <p:ph idx="1"/>
          </p:nvPr>
        </p:nvSpPr>
        <p:spPr/>
        <p:txBody>
          <a:bodyPr vert="horz" wrap="square" lIns="91440" tIns="45720" rIns="91440" bIns="45720" anchor="t" anchorCtr="0"/>
          <a:p>
            <a:endParaRPr dirty="0"/>
          </a:p>
        </p:txBody>
      </p:sp>
      <p:sp>
        <p:nvSpPr>
          <p:cNvPr id="20484" name="Rectangle 4"/>
          <p:cNvSpPr/>
          <p:nvPr/>
        </p:nvSpPr>
        <p:spPr>
          <a:xfrm>
            <a:off x="0" y="0"/>
            <a:ext cx="9144000" cy="6858000"/>
          </a:xfrm>
          <a:prstGeom prst="rect">
            <a:avLst/>
          </a:prstGeom>
          <a:solidFill>
            <a:srgbClr val="CCFFCC"/>
          </a:solidFill>
          <a:ln w="28575" cap="flat" cmpd="sng">
            <a:solidFill>
              <a:schemeClr val="accent2"/>
            </a:solidFill>
            <a:prstDash val="solid"/>
            <a:miter/>
            <a:headEnd type="none" w="med" len="med"/>
            <a:tailEnd type="none" w="med" len="med"/>
          </a:ln>
        </p:spPr>
        <p:txBody>
          <a:bodyPr wrap="none" anchor="ctr" anchorCtr="0"/>
          <a:p>
            <a:pPr algn="l">
              <a:spcBef>
                <a:spcPct val="50000"/>
              </a:spcBef>
            </a:pPr>
            <a:endParaRPr dirty="0">
              <a:latin typeface="Times New Roman" panose="02020603050405020304" pitchFamily="18" charset="0"/>
            </a:endParaRPr>
          </a:p>
        </p:txBody>
      </p:sp>
      <p:sp>
        <p:nvSpPr>
          <p:cNvPr id="20487" name="Rectangle 19"/>
          <p:cNvSpPr/>
          <p:nvPr/>
        </p:nvSpPr>
        <p:spPr>
          <a:xfrm>
            <a:off x="723265" y="381000"/>
            <a:ext cx="7963535" cy="5867400"/>
          </a:xfrm>
          <a:prstGeom prst="rect">
            <a:avLst/>
          </a:prstGeom>
          <a:noFill/>
          <a:ln w="9525">
            <a:noFill/>
          </a:ln>
        </p:spPr>
        <p:txBody>
          <a:bodyPr/>
          <a:p>
            <a:pPr>
              <a:lnSpc>
                <a:spcPct val="90000"/>
              </a:lnSpc>
              <a:spcBef>
                <a:spcPct val="20000"/>
              </a:spcBef>
            </a:pPr>
            <a:r>
              <a:rPr lang="en-US" sz="3000" b="1" dirty="0">
                <a:solidFill>
                  <a:srgbClr val="0000CC"/>
                </a:solidFill>
                <a:cs typeface="Arial" panose="020B0604020202020204" pitchFamily="34" charset="0"/>
                <a:sym typeface="+mn-ea"/>
              </a:rPr>
              <a:t>III</a:t>
            </a:r>
            <a:r>
              <a:rPr sz="3000" b="1" dirty="0">
                <a:solidFill>
                  <a:srgbClr val="0000CC"/>
                </a:solidFill>
                <a:cs typeface="Arial" panose="020B0604020202020204" pitchFamily="34" charset="0"/>
                <a:sym typeface="+mn-ea"/>
              </a:rPr>
              <a:t>. L</a:t>
            </a:r>
            <a:r>
              <a:rPr lang="en-US" sz="3000" b="1" dirty="0">
                <a:solidFill>
                  <a:srgbClr val="0000CC"/>
                </a:solidFill>
                <a:cs typeface="Arial" panose="020B0604020202020204" pitchFamily="34" charset="0"/>
                <a:sym typeface="+mn-ea"/>
              </a:rPr>
              <a:t>UYỆN TẬP</a:t>
            </a:r>
            <a:r>
              <a:rPr sz="3000" b="1" dirty="0">
                <a:solidFill>
                  <a:srgbClr val="0000CC"/>
                </a:solidFill>
                <a:cs typeface="Arial" panose="020B0604020202020204" pitchFamily="34" charset="0"/>
                <a:sym typeface="+mn-ea"/>
              </a:rPr>
              <a:t> </a:t>
            </a:r>
            <a:endParaRPr sz="3000" dirty="0">
              <a:latin typeface="Times New Roman" panose="02020603050405020304" pitchFamily="18" charset="0"/>
            </a:endParaRPr>
          </a:p>
          <a:p>
            <a:pPr>
              <a:lnSpc>
                <a:spcPct val="90000"/>
              </a:lnSpc>
              <a:spcBef>
                <a:spcPct val="20000"/>
              </a:spcBef>
            </a:pPr>
            <a:r>
              <a:rPr sz="2700" i="1" dirty="0">
                <a:solidFill>
                  <a:srgbClr val="6600FF"/>
                </a:solidFill>
                <a:latin typeface="Times New Roman" panose="02020603050405020304" pitchFamily="18" charset="0"/>
              </a:rPr>
              <a:t>8-3-69</a:t>
            </a:r>
            <a:endParaRPr sz="2700" i="1" dirty="0">
              <a:solidFill>
                <a:srgbClr val="6600FF"/>
              </a:solidFill>
              <a:latin typeface="Times New Roman" panose="02020603050405020304" pitchFamily="18" charset="0"/>
            </a:endParaRPr>
          </a:p>
          <a:p>
            <a:pPr algn="just">
              <a:lnSpc>
                <a:spcPct val="90000"/>
              </a:lnSpc>
              <a:spcBef>
                <a:spcPct val="20000"/>
              </a:spcBef>
            </a:pPr>
            <a:r>
              <a:rPr sz="2700" i="1" dirty="0">
                <a:solidFill>
                  <a:srgbClr val="6600FF"/>
                </a:solidFill>
                <a:latin typeface="Times New Roman" panose="02020603050405020304" pitchFamily="18" charset="0"/>
              </a:rPr>
              <a:t>Đi thăm bệnh nhân về giữa đêm khuya. Trở về phòng, nằm thao thức không ngủ đươc. Rừng khuya im lặng như tờ, không một tiếng chim kêu, không một tiếng lá rụng hoặc một ngọn gió nào đó khẽ rung cành cây. Nghĩ gì đấy Th. ơi? Nghĩ gì mà đôi mắt đăm đăm, nhìn qua bóng đêm. Qua ánh trăng mờ Th. thấy biết bao là viễn cảnh tươi đẹp, cả những cận cảnh êm đềm của những ngày sống giữa tình thương trên mảnh đất Đức Phổ này. Rồi cảnh chia li, cảnh đau buồn cũng đến nữa… Đáng trách quá Th. ơi! Th. Có nghe tiếng người thương binh khẽ rên và tiếng súng vẫn nổ nơi xa. Chiến trường vẫn đang mùa chiến thắng.</a:t>
            </a:r>
            <a:endParaRPr sz="2700" i="1" dirty="0">
              <a:solidFill>
                <a:srgbClr val="6600FF"/>
              </a:solidFill>
              <a:latin typeface="Times New Roman" panose="02020603050405020304" pitchFamily="18" charset="0"/>
            </a:endParaRPr>
          </a:p>
          <a:p>
            <a:pPr algn="r">
              <a:lnSpc>
                <a:spcPct val="90000"/>
              </a:lnSpc>
              <a:spcBef>
                <a:spcPct val="20000"/>
              </a:spcBef>
            </a:pPr>
            <a:r>
              <a:rPr sz="2700" i="1" dirty="0">
                <a:solidFill>
                  <a:srgbClr val="6600FF"/>
                </a:solidFill>
                <a:latin typeface="Times New Roman" panose="02020603050405020304" pitchFamily="18" charset="0"/>
              </a:rPr>
              <a:t>(Nhật kí Đặng Thùy Trâm, </a:t>
            </a:r>
            <a:r>
              <a:rPr sz="2700" dirty="0">
                <a:solidFill>
                  <a:srgbClr val="6600FF"/>
                </a:solidFill>
                <a:latin typeface="Times New Roman" panose="02020603050405020304" pitchFamily="18" charset="0"/>
              </a:rPr>
              <a:t>NXB Hội Nhà văn, Hà Nội, 2005)</a:t>
            </a:r>
            <a:endParaRPr sz="2700" dirty="0">
              <a:solidFill>
                <a:srgbClr val="6600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additive="base">
                                        <p:cTn id="7" dur="500" fill="hold"/>
                                        <p:tgtEl>
                                          <p:spTgt spid="20487"/>
                                        </p:tgtEl>
                                        <p:attrNameLst>
                                          <p:attrName>ppt_x</p:attrName>
                                        </p:attrNameLst>
                                      </p:cBhvr>
                                      <p:tavLst>
                                        <p:tav tm="0">
                                          <p:val>
                                            <p:strVal val="#ppt_x"/>
                                          </p:val>
                                        </p:tav>
                                        <p:tav tm="100000">
                                          <p:val>
                                            <p:strVal val="#ppt_x"/>
                                          </p:val>
                                        </p:tav>
                                      </p:tavLst>
                                    </p:anim>
                                    <p:anim calcmode="lin" valueType="num">
                                      <p:cBhvr additive="base">
                                        <p:cTn id="8" dur="500" fill="hold"/>
                                        <p:tgtEl>
                                          <p:spTgt spid="204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4201</Words>
  <Application>WPS Presentation</Application>
  <PresentationFormat/>
  <Paragraphs>89</Paragraphs>
  <Slides>10</Slides>
  <Notes>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Times New Roman</vt:lpstr>
      <vt:lpstr>Comic Sans MS</vt:lpstr>
      <vt:lpstr>Wingdings 3</vt:lpstr>
      <vt:lpstr>Symbol</vt:lpstr>
      <vt:lpstr>.VnTime</vt:lpstr>
      <vt:lpstr>Segoe Print</vt:lpstr>
      <vt:lpstr>Microsoft YaHei</vt:lpstr>
      <vt:lpstr>Arial Unicode MS</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PSC</dc:creator>
  <cp:lastModifiedBy>DEll</cp:lastModifiedBy>
  <cp:revision>186</cp:revision>
  <dcterms:created xsi:type="dcterms:W3CDTF">2009-11-02T09:43:00Z</dcterms:created>
  <dcterms:modified xsi:type="dcterms:W3CDTF">2021-10-19T06:13:51Z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AB7737353D7F4570B4B413B36D0E603A</vt:lpwstr>
  </property>
  <property fmtid="{D5CDD505-2E9C-101B-9397-08002B2CF9AE}" pid="3" name="KSOProductBuildVer">
    <vt:lpwstr>1033-11.2.0.10323</vt:lpwstr>
  </property>
</Properties>
</file>